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86" r:id="rId3"/>
    <p:sldId id="287" r:id="rId4"/>
    <p:sldId id="288" r:id="rId5"/>
    <p:sldId id="289" r:id="rId6"/>
    <p:sldId id="290" r:id="rId7"/>
    <p:sldId id="291" r:id="rId8"/>
    <p:sldId id="292" r:id="rId9"/>
    <p:sldId id="293" r:id="rId10"/>
    <p:sldId id="257" r:id="rId11"/>
    <p:sldId id="258" r:id="rId12"/>
    <p:sldId id="259" r:id="rId13"/>
    <p:sldId id="298" r:id="rId14"/>
    <p:sldId id="260" r:id="rId15"/>
    <p:sldId id="299" r:id="rId16"/>
    <p:sldId id="300" r:id="rId17"/>
    <p:sldId id="262" r:id="rId18"/>
    <p:sldId id="263" r:id="rId19"/>
    <p:sldId id="264" r:id="rId20"/>
    <p:sldId id="265" r:id="rId21"/>
    <p:sldId id="266" r:id="rId22"/>
    <p:sldId id="267" r:id="rId23"/>
    <p:sldId id="270" r:id="rId24"/>
    <p:sldId id="268" r:id="rId25"/>
    <p:sldId id="271" r:id="rId26"/>
    <p:sldId id="294" r:id="rId27"/>
    <p:sldId id="295" r:id="rId28"/>
    <p:sldId id="272" r:id="rId29"/>
    <p:sldId id="296" r:id="rId30"/>
    <p:sldId id="273" r:id="rId31"/>
    <p:sldId id="297" r:id="rId32"/>
    <p:sldId id="269" r:id="rId33"/>
    <p:sldId id="274" r:id="rId34"/>
    <p:sldId id="276" r:id="rId35"/>
    <p:sldId id="275" r:id="rId36"/>
    <p:sldId id="277" r:id="rId37"/>
    <p:sldId id="304" r:id="rId38"/>
    <p:sldId id="282" r:id="rId39"/>
    <p:sldId id="283" r:id="rId40"/>
    <p:sldId id="284" r:id="rId41"/>
    <p:sldId id="301" r:id="rId42"/>
    <p:sldId id="302" r:id="rId43"/>
    <p:sldId id="281" r:id="rId44"/>
    <p:sldId id="303" r:id="rId45"/>
    <p:sldId id="305" r:id="rId46"/>
    <p:sldId id="306" r:id="rId47"/>
    <p:sldId id="28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CB741-EAE5-4FA9-B67E-D8CDCB5B7D4F}" type="datetimeFigureOut">
              <a:rPr lang="en-US" smtClean="0"/>
              <a:pPr/>
              <a:t>11/26/2010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477F9-B1C2-45CD-B824-31E5F3B339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scalelimited.com/2009/11/17/baltimore-streetcar-museu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pfl.mdch.org/cdm4/item_viewer.php?CISOROOT=/mdaa&amp;CISOPTR=172&amp;CISOBOX=1&amp;REC=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athanielturner.com/juanitaejacksonbio.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ldwestbury.edu/faculty_pages/watson/mitchellpaper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irstyearbook.umd.edu/TMarshall/res_education_Murray.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aw.cornell.edu/houston/housbio.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sa.md.gov/msa/speccol/sc3500/sc3520/001600/001632/html/msa01632.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NEW ONE-WAY STREETS OPENED,</a:t>
            </a:r>
            <a:r>
              <a:rPr lang="en-US" sz="1200" b="0" i="1"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B</a:t>
            </a:r>
            <a:r>
              <a:rPr lang="en-US" sz="1200" b="0" i="0" kern="1200" cap="small" baseline="0" dirty="0" smtClean="0">
                <a:solidFill>
                  <a:schemeClr val="tx1"/>
                </a:solidFill>
                <a:latin typeface="+mn-lt"/>
                <a:ea typeface="+mn-ea"/>
                <a:cs typeface="+mn-cs"/>
              </a:rPr>
              <a:t>altimore</a:t>
            </a:r>
            <a:r>
              <a:rPr lang="en-US" sz="1200" b="0" i="0" kern="1200" baseline="0" dirty="0" smtClean="0">
                <a:solidFill>
                  <a:schemeClr val="tx1"/>
                </a:solidFill>
                <a:latin typeface="+mn-lt"/>
                <a:ea typeface="+mn-ea"/>
                <a:cs typeface="+mn-cs"/>
              </a:rPr>
              <a:t> S</a:t>
            </a:r>
            <a:r>
              <a:rPr lang="en-US" sz="1200" b="0" i="0" kern="1200" cap="small" baseline="0" dirty="0" smtClean="0">
                <a:solidFill>
                  <a:schemeClr val="tx1"/>
                </a:solidFill>
                <a:latin typeface="+mn-lt"/>
                <a:ea typeface="+mn-ea"/>
                <a:cs typeface="+mn-cs"/>
              </a:rPr>
              <a:t>un, 24,</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February 14, 1949.</a:t>
            </a:r>
            <a:endParaRPr lang="en-US" i="0"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New Profession—It is Traffic Control Engineer</a:t>
            </a:r>
            <a:r>
              <a:rPr lang="en-US" sz="1200" kern="1200" dirty="0" smtClean="0">
                <a:solidFill>
                  <a:schemeClr val="tx1"/>
                </a:solidFill>
                <a:latin typeface="+mn-lt"/>
                <a:ea typeface="+mn-ea"/>
                <a:cs typeface="+mn-cs"/>
              </a:rPr>
              <a:t>, 35 T</a:t>
            </a:r>
            <a:r>
              <a:rPr lang="en-US" sz="1200" kern="1200" cap="small" dirty="0" smtClean="0">
                <a:solidFill>
                  <a:schemeClr val="tx1"/>
                </a:solidFill>
                <a:latin typeface="+mn-lt"/>
                <a:ea typeface="+mn-ea"/>
                <a:cs typeface="+mn-cs"/>
              </a:rPr>
              <a:t>he</a:t>
            </a:r>
            <a:r>
              <a:rPr lang="en-US" sz="1200" kern="1200" dirty="0" smtClean="0">
                <a:solidFill>
                  <a:schemeClr val="tx1"/>
                </a:solidFill>
                <a:latin typeface="+mn-lt"/>
                <a:ea typeface="+mn-ea"/>
                <a:cs typeface="+mn-cs"/>
              </a:rPr>
              <a:t> S</a:t>
            </a:r>
            <a:r>
              <a:rPr lang="en-US" sz="1200" kern="1200" cap="small" dirty="0" smtClean="0">
                <a:solidFill>
                  <a:schemeClr val="tx1"/>
                </a:solidFill>
                <a:latin typeface="+mn-lt"/>
                <a:ea typeface="+mn-ea"/>
                <a:cs typeface="+mn-cs"/>
              </a:rPr>
              <a:t>ci.</a:t>
            </a:r>
            <a:r>
              <a:rPr lang="en-US" sz="1200" kern="1200" dirty="0" smtClean="0">
                <a:solidFill>
                  <a:schemeClr val="tx1"/>
                </a:solidFill>
                <a:latin typeface="+mn-lt"/>
                <a:ea typeface="+mn-ea"/>
                <a:cs typeface="+mn-cs"/>
              </a:rPr>
              <a:t> N</a:t>
            </a:r>
            <a:r>
              <a:rPr lang="en-US" sz="1200" kern="1200" cap="small" dirty="0" smtClean="0">
                <a:solidFill>
                  <a:schemeClr val="tx1"/>
                </a:solidFill>
                <a:latin typeface="+mn-lt"/>
                <a:ea typeface="+mn-ea"/>
                <a:cs typeface="+mn-cs"/>
              </a:rPr>
              <a:t>ews</a:t>
            </a:r>
            <a:r>
              <a:rPr lang="en-US" sz="1200" kern="1200" dirty="0" smtClean="0">
                <a:solidFill>
                  <a:schemeClr val="tx1"/>
                </a:solidFill>
                <a:latin typeface="+mn-lt"/>
                <a:ea typeface="+mn-ea"/>
                <a:cs typeface="+mn-cs"/>
              </a:rPr>
              <a:t> L</a:t>
            </a:r>
            <a:r>
              <a:rPr lang="en-US" sz="1200" kern="1200" cap="small" dirty="0" smtClean="0">
                <a:solidFill>
                  <a:schemeClr val="tx1"/>
                </a:solidFill>
                <a:latin typeface="+mn-lt"/>
                <a:ea typeface="+mn-ea"/>
                <a:cs typeface="+mn-cs"/>
              </a:rPr>
              <a:t>etter</a:t>
            </a:r>
            <a:r>
              <a:rPr lang="en-US" sz="1200" kern="1200" dirty="0" smtClean="0">
                <a:solidFill>
                  <a:schemeClr val="tx1"/>
                </a:solidFill>
                <a:latin typeface="+mn-lt"/>
                <a:ea typeface="+mn-ea"/>
                <a:cs typeface="+mn-cs"/>
              </a:rPr>
              <a:t> 374, 374 (1939).</a:t>
            </a:r>
          </a:p>
          <a:p>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Jeremy</a:t>
            </a:r>
            <a:r>
              <a:rPr lang="en-US" baseline="0" dirty="0" smtClean="0"/>
              <a:t> W. Yoder,</a:t>
            </a:r>
            <a:r>
              <a:rPr lang="en-US" dirty="0" smtClean="0"/>
              <a:t> </a:t>
            </a:r>
            <a:r>
              <a:rPr lang="en-US" i="1" dirty="0" smtClean="0"/>
              <a:t>The</a:t>
            </a:r>
            <a:r>
              <a:rPr lang="en-US" i="1" baseline="0" dirty="0" smtClean="0"/>
              <a:t> Baltimore Streetcar Museum</a:t>
            </a:r>
            <a:r>
              <a:rPr lang="en-US" i="0" baseline="0" dirty="0" smtClean="0"/>
              <a:t>, </a:t>
            </a:r>
            <a:r>
              <a:rPr lang="en-US" dirty="0" smtClean="0"/>
              <a:t>NS</a:t>
            </a:r>
            <a:r>
              <a:rPr lang="en-US" cap="small" baseline="0" dirty="0" smtClean="0"/>
              <a:t>cale</a:t>
            </a:r>
            <a:r>
              <a:rPr lang="en-US" dirty="0" smtClean="0"/>
              <a:t>L</a:t>
            </a:r>
            <a:r>
              <a:rPr lang="en-US" cap="small" baseline="0" dirty="0" smtClean="0"/>
              <a:t>imited</a:t>
            </a:r>
            <a:r>
              <a:rPr lang="en-US" dirty="0" smtClean="0"/>
              <a:t>,</a:t>
            </a:r>
            <a:r>
              <a:rPr lang="en-US" baseline="0" dirty="0" smtClean="0"/>
              <a:t> </a:t>
            </a:r>
            <a:r>
              <a:rPr lang="en-US" dirty="0" smtClean="0">
                <a:hlinkClick r:id="rId3"/>
              </a:rPr>
              <a:t>http://www.nscalelimited.com/2009/11/17/baltimore-streetcar-museum/</a:t>
            </a:r>
            <a:r>
              <a:rPr lang="en-US" baseline="0" dirty="0" smtClean="0"/>
              <a:t> </a:t>
            </a:r>
            <a:endParaRPr lang="en-US" i="1"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NEW ONE-WAY STREETS OPENED,</a:t>
            </a:r>
            <a:r>
              <a:rPr lang="en-US" sz="1200" b="0" i="1"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B</a:t>
            </a:r>
            <a:r>
              <a:rPr lang="en-US" sz="1200" b="0" i="0" kern="1200" cap="small" baseline="0" dirty="0" smtClean="0">
                <a:solidFill>
                  <a:schemeClr val="tx1"/>
                </a:solidFill>
                <a:latin typeface="+mn-lt"/>
                <a:ea typeface="+mn-ea"/>
                <a:cs typeface="+mn-cs"/>
              </a:rPr>
              <a:t>altimore</a:t>
            </a:r>
            <a:r>
              <a:rPr lang="en-US" sz="1200" b="0" i="0" kern="1200" baseline="0" dirty="0" smtClean="0">
                <a:solidFill>
                  <a:schemeClr val="tx1"/>
                </a:solidFill>
                <a:latin typeface="+mn-lt"/>
                <a:ea typeface="+mn-ea"/>
                <a:cs typeface="+mn-cs"/>
              </a:rPr>
              <a:t> S</a:t>
            </a:r>
            <a:r>
              <a:rPr lang="en-US" sz="1200" b="0" i="0" kern="1200" cap="small" baseline="0" dirty="0" smtClean="0">
                <a:solidFill>
                  <a:schemeClr val="tx1"/>
                </a:solidFill>
                <a:latin typeface="+mn-lt"/>
                <a:ea typeface="+mn-ea"/>
                <a:cs typeface="+mn-cs"/>
              </a:rPr>
              <a:t>un, 24,</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February 14, 1949.</a:t>
            </a:r>
            <a:endParaRPr lang="en-US" i="0" dirty="0" smtClean="0"/>
          </a:p>
          <a:p>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Proposed Park Boulevard, B</a:t>
            </a:r>
            <a:r>
              <a:rPr lang="en-US" sz="1200" kern="1200" cap="small" dirty="0" smtClean="0">
                <a:solidFill>
                  <a:schemeClr val="tx1"/>
                </a:solidFill>
                <a:latin typeface="+mn-lt"/>
                <a:ea typeface="+mn-ea"/>
                <a:cs typeface="+mn-cs"/>
              </a:rPr>
              <a:t>altimore</a:t>
            </a:r>
            <a:r>
              <a:rPr lang="en-US" sz="1200" kern="1200" dirty="0" smtClean="0">
                <a:solidFill>
                  <a:schemeClr val="tx1"/>
                </a:solidFill>
                <a:latin typeface="+mn-lt"/>
                <a:ea typeface="+mn-ea"/>
                <a:cs typeface="+mn-cs"/>
              </a:rPr>
              <a:t> S</a:t>
            </a:r>
            <a:r>
              <a:rPr lang="en-US" sz="1200" kern="1200" cap="small" dirty="0" smtClean="0">
                <a:solidFill>
                  <a:schemeClr val="tx1"/>
                </a:solidFill>
                <a:latin typeface="+mn-lt"/>
                <a:ea typeface="+mn-ea"/>
                <a:cs typeface="+mn-cs"/>
              </a:rPr>
              <a:t>un</a:t>
            </a:r>
            <a:r>
              <a:rPr lang="en-US" sz="1200" kern="1200" dirty="0" smtClean="0">
                <a:solidFill>
                  <a:schemeClr val="tx1"/>
                </a:solidFill>
                <a:latin typeface="+mn-lt"/>
                <a:ea typeface="+mn-ea"/>
                <a:cs typeface="+mn-cs"/>
              </a:rPr>
              <a:t>, 12, September 30, 1946. </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Enoch Pratt Free Library,</a:t>
            </a:r>
            <a:r>
              <a:rPr lang="en-US" baseline="0" dirty="0" smtClean="0"/>
              <a:t> Digital Collections, Views of African American Life, </a:t>
            </a:r>
            <a:r>
              <a:rPr lang="en-US" i="1" baseline="0" dirty="0" smtClean="0"/>
              <a:t>Children at Play on Division Street, Baltimore</a:t>
            </a:r>
            <a:r>
              <a:rPr lang="en-US" i="0" baseline="0" dirty="0" smtClean="0"/>
              <a:t>, </a:t>
            </a:r>
            <a:r>
              <a:rPr lang="en-US" dirty="0" smtClean="0">
                <a:hlinkClick r:id="rId3"/>
              </a:rPr>
              <a:t>http://epfl.mdch.org/cdm4/item_viewer.php?CISOROOT=/mdaa&amp;CISOPTR=172&amp;CISOBOX=1&amp;REC=5</a:t>
            </a:r>
            <a:r>
              <a:rPr lang="en-US" dirty="0" smtClean="0"/>
              <a:t>.</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Complaint “3 schools on either</a:t>
            </a:r>
            <a:r>
              <a:rPr lang="en-US" baseline="0" dirty="0" smtClean="0"/>
              <a:t> Druid Hill Avenue of </a:t>
            </a:r>
            <a:r>
              <a:rPr lang="en-US" baseline="0" dirty="0" err="1" smtClean="0"/>
              <a:t>McCulloh</a:t>
            </a:r>
            <a:r>
              <a:rPr lang="en-US" baseline="0" dirty="0" smtClean="0"/>
              <a:t> Street and 6 others within 1 or 2 blocks”</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available</a:t>
            </a:r>
            <a:r>
              <a:rPr lang="en-US" baseline="0" dirty="0" smtClean="0"/>
              <a:t> at Enoch Pratt Free Library, Maryland Room.  </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Dr</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Chissell</a:t>
            </a:r>
            <a:r>
              <a:rPr lang="en-US" sz="1200" kern="1200" dirty="0" smtClean="0">
                <a:solidFill>
                  <a:schemeClr val="tx1"/>
                </a:solidFill>
                <a:latin typeface="+mn-lt"/>
                <a:ea typeface="+mn-ea"/>
                <a:cs typeface="+mn-cs"/>
              </a:rPr>
              <a:t>, B</a:t>
            </a:r>
            <a:r>
              <a:rPr lang="en-US" sz="1200" kern="1200" cap="small" dirty="0" smtClean="0">
                <a:solidFill>
                  <a:schemeClr val="tx1"/>
                </a:solidFill>
                <a:latin typeface="+mn-lt"/>
                <a:ea typeface="+mn-ea"/>
                <a:cs typeface="+mn-cs"/>
              </a:rPr>
              <a:t>altimore</a:t>
            </a:r>
            <a:r>
              <a:rPr lang="en-US" sz="1200" kern="1200" dirty="0" smtClean="0">
                <a:solidFill>
                  <a:schemeClr val="tx1"/>
                </a:solidFill>
                <a:latin typeface="+mn-lt"/>
                <a:ea typeface="+mn-ea"/>
                <a:cs typeface="+mn-cs"/>
              </a:rPr>
              <a:t> A</a:t>
            </a:r>
            <a:r>
              <a:rPr lang="en-US" sz="1200" kern="1200" cap="small" dirty="0" smtClean="0">
                <a:solidFill>
                  <a:schemeClr val="tx1"/>
                </a:solidFill>
                <a:latin typeface="+mn-lt"/>
                <a:ea typeface="+mn-ea"/>
                <a:cs typeface="+mn-cs"/>
              </a:rPr>
              <a:t>fro-American,</a:t>
            </a:r>
            <a:r>
              <a:rPr lang="en-US" sz="1200" kern="1200" dirty="0" smtClean="0">
                <a:solidFill>
                  <a:schemeClr val="tx1"/>
                </a:solidFill>
                <a:latin typeface="+mn-lt"/>
                <a:ea typeface="+mn-ea"/>
                <a:cs typeface="+mn-cs"/>
              </a:rPr>
              <a:t> 4, May 23, 1964. </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kern="1200" dirty="0" err="1" smtClean="0">
                <a:solidFill>
                  <a:schemeClr val="tx1"/>
                </a:solidFill>
                <a:latin typeface="+mn-lt"/>
                <a:ea typeface="+mn-ea"/>
                <a:cs typeface="+mn-cs"/>
              </a:rPr>
              <a:t>ChickenBones</a:t>
            </a:r>
            <a:r>
              <a:rPr lang="en-US" sz="1200" b="0" i="0" u="none" kern="1200" dirty="0" smtClean="0">
                <a:solidFill>
                  <a:schemeClr val="tx1"/>
                </a:solidFill>
                <a:latin typeface="+mn-lt"/>
                <a:ea typeface="+mn-ea"/>
                <a:cs typeface="+mn-cs"/>
              </a:rPr>
              <a:t>: A Journal, </a:t>
            </a:r>
            <a:r>
              <a:rPr lang="en-US" dirty="0" smtClean="0">
                <a:hlinkClick r:id="rId3"/>
              </a:rPr>
              <a:t>http://www.nathanielturner.com/juanitaejacksonbio.htm</a:t>
            </a:r>
            <a:r>
              <a:rPr lang="en-US" dirty="0" smtClean="0"/>
              <a:t>.</a:t>
            </a:r>
            <a:endParaRPr lang="en-US" b="0" i="0" u="none" dirty="0"/>
          </a:p>
        </p:txBody>
      </p:sp>
      <p:sp>
        <p:nvSpPr>
          <p:cNvPr id="4" name="Slide Number Placeholder 3"/>
          <p:cNvSpPr>
            <a:spLocks noGrp="1"/>
          </p:cNvSpPr>
          <p:nvPr>
            <p:ph type="sldNum" sz="quarter" idx="10"/>
          </p:nvPr>
        </p:nvSpPr>
        <p:spPr/>
        <p:txBody>
          <a:bodyPr/>
          <a:lstStyle/>
          <a:p>
            <a:fld id="{7624006B-A387-4E73-B6E0-795EF4CF3A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Clarence Mitchell, Jr., Papers, </a:t>
            </a:r>
            <a:r>
              <a:rPr lang="en-US" dirty="0" smtClean="0">
                <a:hlinkClick r:id="rId3"/>
              </a:rPr>
              <a:t>http://www.oldwestbury.edu/faculty_pages/watson/mitchellpapers.htm</a:t>
            </a:r>
            <a:r>
              <a:rPr lang="en-US" dirty="0" smtClean="0"/>
              <a:t>.</a:t>
            </a:r>
            <a:endParaRPr lang="en-US" b="0" dirty="0"/>
          </a:p>
        </p:txBody>
      </p:sp>
      <p:sp>
        <p:nvSpPr>
          <p:cNvPr id="4" name="Slide Number Placeholder 3"/>
          <p:cNvSpPr>
            <a:spLocks noGrp="1"/>
          </p:cNvSpPr>
          <p:nvPr>
            <p:ph type="sldNum" sz="quarter" idx="10"/>
          </p:nvPr>
        </p:nvSpPr>
        <p:spPr/>
        <p:txBody>
          <a:bodyPr/>
          <a:lstStyle/>
          <a:p>
            <a:fld id="{7624006B-A387-4E73-B6E0-795EF4CF3A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Dallas F. Nicholas wrote a letter to Thomas </a:t>
            </a:r>
            <a:r>
              <a:rPr lang="en-US" dirty="0" err="1" smtClean="0"/>
              <a:t>Biddison</a:t>
            </a:r>
            <a:r>
              <a:rPr lang="en-US" dirty="0" smtClean="0"/>
              <a:t> offering to help the City.  </a:t>
            </a:r>
          </a:p>
          <a:p>
            <a:pPr lvl="1"/>
            <a:r>
              <a:rPr lang="en-US" dirty="0" smtClean="0"/>
              <a:t>Nicholas’ law partner, William </a:t>
            </a:r>
            <a:r>
              <a:rPr lang="en-US" dirty="0" err="1" smtClean="0"/>
              <a:t>Gosnell</a:t>
            </a:r>
            <a:r>
              <a:rPr lang="en-US" dirty="0" smtClean="0"/>
              <a:t> had worked with </a:t>
            </a:r>
            <a:r>
              <a:rPr lang="en-US" dirty="0" err="1" smtClean="0"/>
              <a:t>Thurgood</a:t>
            </a:r>
            <a:r>
              <a:rPr lang="en-US" dirty="0" smtClean="0"/>
              <a:t> Marshall on </a:t>
            </a:r>
            <a:r>
              <a:rPr lang="en-US" i="1" dirty="0" smtClean="0"/>
              <a:t>Pearson v.</a:t>
            </a:r>
            <a:r>
              <a:rPr lang="en-US" dirty="0" smtClean="0"/>
              <a:t> </a:t>
            </a:r>
            <a:r>
              <a:rPr lang="en-US" i="1" dirty="0" smtClean="0"/>
              <a:t>Murray</a:t>
            </a:r>
            <a:r>
              <a:rPr lang="en-US" dirty="0" smtClean="0"/>
              <a:t>.</a:t>
            </a:r>
            <a:r>
              <a:rPr lang="en-US" i="1" dirty="0" smtClean="0"/>
              <a:t> </a:t>
            </a:r>
          </a:p>
          <a:p>
            <a:r>
              <a:rPr lang="en-US" i="0" dirty="0" err="1" smtClean="0"/>
              <a:t>Thurgood</a:t>
            </a:r>
            <a:r>
              <a:rPr lang="en-US" i="0" dirty="0" smtClean="0"/>
              <a:t> Marshall</a:t>
            </a:r>
            <a:r>
              <a:rPr lang="en-US" i="0" baseline="0" dirty="0" smtClean="0"/>
              <a:t> American Revolutionary</a:t>
            </a:r>
            <a:r>
              <a:rPr lang="en-US" baseline="0" dirty="0" smtClean="0"/>
              <a:t>, </a:t>
            </a:r>
            <a:r>
              <a:rPr lang="en-US" dirty="0" smtClean="0">
                <a:hlinkClick r:id="rId3"/>
              </a:rPr>
              <a:t>http://www.firstyearbook.umd.edu/TMarshall/res_education_Murray.html</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Charles Hamilton Houston:  A Gallery, </a:t>
            </a:r>
            <a:r>
              <a:rPr lang="en-US" dirty="0" smtClean="0">
                <a:hlinkClick r:id="rId3"/>
              </a:rPr>
              <a:t>http://www.law.cornell.edu/houston/housbio.htm</a:t>
            </a:r>
            <a:r>
              <a:rPr lang="en-US" dirty="0" smtClean="0"/>
              <a:t>.</a:t>
            </a:r>
            <a:endParaRPr lang="en-US" dirty="0"/>
          </a:p>
        </p:txBody>
      </p:sp>
      <p:sp>
        <p:nvSpPr>
          <p:cNvPr id="4" name="Slide Number Placeholder 3"/>
          <p:cNvSpPr>
            <a:spLocks noGrp="1"/>
          </p:cNvSpPr>
          <p:nvPr>
            <p:ph type="sldNum" sz="quarter" idx="10"/>
          </p:nvPr>
        </p:nvSpPr>
        <p:spPr/>
        <p:txBody>
          <a:bodyPr/>
          <a:lstStyle/>
          <a:p>
            <a:fld id="{7624006B-A387-4E73-B6E0-795EF4CF3A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t>
            </a:r>
            <a:r>
              <a:rPr lang="en-US" sz="1200" i="1" kern="1200" dirty="0" smtClean="0">
                <a:solidFill>
                  <a:schemeClr val="tx1"/>
                </a:solidFill>
                <a:latin typeface="+mn-lt"/>
                <a:ea typeface="+mn-ea"/>
                <a:cs typeface="+mn-cs"/>
              </a:rPr>
              <a:t>.N. </a:t>
            </a:r>
            <a:r>
              <a:rPr lang="en-US" sz="1200" i="1" kern="1200" dirty="0" err="1" smtClean="0">
                <a:solidFill>
                  <a:schemeClr val="tx1"/>
                </a:solidFill>
                <a:latin typeface="+mn-lt"/>
                <a:ea typeface="+mn-ea"/>
                <a:cs typeface="+mn-cs"/>
              </a:rPr>
              <a:t>Biddison</a:t>
            </a:r>
            <a:r>
              <a:rPr lang="en-US" sz="1200" i="1" kern="1200" dirty="0" smtClean="0">
                <a:solidFill>
                  <a:schemeClr val="tx1"/>
                </a:solidFill>
                <a:latin typeface="+mn-lt"/>
                <a:ea typeface="+mn-ea"/>
                <a:cs typeface="+mn-cs"/>
              </a:rPr>
              <a:t>, City’s Legal Chief, Dies</a:t>
            </a:r>
            <a:r>
              <a:rPr lang="en-US" sz="1200" kern="1200" dirty="0" smtClean="0">
                <a:solidFill>
                  <a:schemeClr val="tx1"/>
                </a:solidFill>
                <a:latin typeface="+mn-lt"/>
                <a:ea typeface="+mn-ea"/>
                <a:cs typeface="+mn-cs"/>
              </a:rPr>
              <a:t>, B</a:t>
            </a:r>
            <a:r>
              <a:rPr lang="en-US" sz="1200" kern="1200" cap="small" dirty="0" smtClean="0">
                <a:solidFill>
                  <a:schemeClr val="tx1"/>
                </a:solidFill>
                <a:latin typeface="+mn-lt"/>
                <a:ea typeface="+mn-ea"/>
                <a:cs typeface="+mn-cs"/>
              </a:rPr>
              <a:t>altimore </a:t>
            </a:r>
            <a:r>
              <a:rPr lang="en-US" sz="1200" kern="1200" dirty="0" smtClean="0">
                <a:solidFill>
                  <a:schemeClr val="tx1"/>
                </a:solidFill>
                <a:latin typeface="+mn-lt"/>
                <a:ea typeface="+mn-ea"/>
                <a:cs typeface="+mn-cs"/>
              </a:rPr>
              <a:t>S</a:t>
            </a:r>
            <a:r>
              <a:rPr lang="en-US" sz="1200" kern="1200" cap="small" dirty="0" smtClean="0">
                <a:solidFill>
                  <a:schemeClr val="tx1"/>
                </a:solidFill>
                <a:latin typeface="+mn-lt"/>
                <a:ea typeface="+mn-ea"/>
                <a:cs typeface="+mn-cs"/>
              </a:rPr>
              <a:t>un</a:t>
            </a:r>
            <a:r>
              <a:rPr lang="en-US" sz="1200" kern="1200" dirty="0" smtClean="0">
                <a:solidFill>
                  <a:schemeClr val="tx1"/>
                </a:solidFill>
                <a:latin typeface="+mn-lt"/>
                <a:ea typeface="+mn-ea"/>
                <a:cs typeface="+mn-cs"/>
              </a:rPr>
              <a:t>, 36, August 8, 1958.</a:t>
            </a:r>
          </a:p>
          <a:p>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October</a:t>
            </a:r>
            <a:r>
              <a:rPr lang="en-US" baseline="0" dirty="0" smtClean="0"/>
              <a:t> 1948 </a:t>
            </a:r>
            <a:r>
              <a:rPr lang="en-US" dirty="0" smtClean="0"/>
              <a:t>Letter from Dallas</a:t>
            </a:r>
            <a:r>
              <a:rPr lang="en-US" baseline="0" dirty="0" smtClean="0"/>
              <a:t> F. Nicholas of Nicholas and </a:t>
            </a:r>
            <a:r>
              <a:rPr lang="en-US" baseline="0" dirty="0" err="1" smtClean="0"/>
              <a:t>Gosnell</a:t>
            </a:r>
            <a:r>
              <a:rPr lang="en-US" baseline="0" dirty="0" smtClean="0"/>
              <a:t> law firm to Thomas </a:t>
            </a:r>
            <a:r>
              <a:rPr lang="en-US" baseline="0" dirty="0" err="1" smtClean="0"/>
              <a:t>Biddison</a:t>
            </a:r>
            <a:r>
              <a:rPr lang="en-US" baseline="0" dirty="0" smtClean="0"/>
              <a:t>.  Nicholas owned property on both streets and supports the conversion to one-way streets.  Nicholas’ partner </a:t>
            </a:r>
            <a:r>
              <a:rPr lang="en-US" baseline="0" dirty="0" err="1" smtClean="0"/>
              <a:t>Gosnell</a:t>
            </a:r>
            <a:r>
              <a:rPr lang="en-US" baseline="0" dirty="0" smtClean="0"/>
              <a:t> had worked with Marshall on getting Donald Gaines Murray admitted to UMD law school . </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Donald Gaines Murray sick in</a:t>
            </a:r>
            <a:r>
              <a:rPr lang="en-US" baseline="0" dirty="0" smtClean="0"/>
              <a:t> July/August 1949 – “Acute attack of </a:t>
            </a:r>
            <a:r>
              <a:rPr lang="en-US" baseline="0" dirty="0" err="1" smtClean="0"/>
              <a:t>Nephrolithiasis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Archives of Maryland, Biographical Series, </a:t>
            </a:r>
            <a:r>
              <a:rPr lang="en-US" i="1" dirty="0" smtClean="0"/>
              <a:t>Charles</a:t>
            </a:r>
            <a:r>
              <a:rPr lang="en-US" dirty="0" smtClean="0"/>
              <a:t> </a:t>
            </a:r>
            <a:r>
              <a:rPr lang="en-US" i="1" dirty="0" err="1" smtClean="0"/>
              <a:t>Markell</a:t>
            </a:r>
            <a:r>
              <a:rPr lang="en-US" i="0" dirty="0" smtClean="0"/>
              <a:t>, </a:t>
            </a:r>
            <a:r>
              <a:rPr lang="en-US" dirty="0" smtClean="0">
                <a:hlinkClick r:id="rId3"/>
              </a:rPr>
              <a:t>http://www.msa.md.gov/msa/speccol/sc3500/sc3520/001600/001632/html/msa01632.html</a:t>
            </a:r>
            <a:r>
              <a:rPr lang="en-US" dirty="0" smtClean="0"/>
              <a:t>.</a:t>
            </a:r>
            <a:endParaRPr lang="en-US" i="1" dirty="0"/>
          </a:p>
        </p:txBody>
      </p:sp>
      <p:sp>
        <p:nvSpPr>
          <p:cNvPr id="4" name="Slide Number Placeholder 3"/>
          <p:cNvSpPr>
            <a:spLocks noGrp="1"/>
          </p:cNvSpPr>
          <p:nvPr>
            <p:ph type="sldNum" sz="quarter" idx="10"/>
          </p:nvPr>
        </p:nvSpPr>
        <p:spPr/>
        <p:txBody>
          <a:bodyPr/>
          <a:lstStyle/>
          <a:p>
            <a:fld id="{30E477F9-B1C2-45CD-B824-31E5F3B3398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Maryland Transit Administration</a:t>
            </a:r>
            <a:r>
              <a:rPr lang="en-US" baseline="0" dirty="0" smtClean="0"/>
              <a:t> took over the unprofitable BTC in 1970, switching from profit based private enterprise to taxpayer funded government run program.  Did the conversion to buses contributed to the change to an unprofitable </a:t>
            </a:r>
            <a:r>
              <a:rPr lang="en-US" baseline="0" smtClean="0"/>
              <a:t>transportation system?</a:t>
            </a:r>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E477F9-B1C2-45CD-B824-31E5F3B3398A}"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4006B-A387-4E73-B6E0-795EF4CF3A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11/26/2010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F004D45-EAA2-4E00-86AF-E048D9DA0A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11/26/2010</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11/26/2010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11/26/2010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11/26/2010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11/26/2010</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11/26/2010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11/26/2010</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11/26/2010</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11/26/2010</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nobelprize.org/nobel_prizes/peace/laureates/195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reservoirhill.net/history/history_reservoirhill/htm" TargetMode="External"/><Relationship Id="rId5" Type="http://schemas.openxmlformats.org/officeDocument/2006/relationships/hyperlink" Target="http://www.baltimorecity.gov/government/boardsandcommission/historicalarchecturalpreservation/historicdistrics/mapsofhistoricdistrics/upton&#8217;smarblehill(formerlyupton)" TargetMode="External"/><Relationship Id="rId4" Type="http://schemas.openxmlformats.org/officeDocument/2006/relationships/hyperlink" Target="http://www.livebaltimore.com/neighborhood/list/upt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Chissell</a:t>
            </a:r>
            <a:r>
              <a:rPr lang="en-US" dirty="0" smtClean="0"/>
              <a:t> et al. v. Mayor and City Council of Baltimore</a:t>
            </a:r>
            <a:endParaRPr lang="en-US" dirty="0"/>
          </a:p>
        </p:txBody>
      </p:sp>
      <p:sp>
        <p:nvSpPr>
          <p:cNvPr id="3" name="Subtitle 2"/>
          <p:cNvSpPr>
            <a:spLocks noGrp="1"/>
          </p:cNvSpPr>
          <p:nvPr>
            <p:ph type="subTitle" idx="1"/>
          </p:nvPr>
        </p:nvSpPr>
        <p:spPr/>
        <p:txBody>
          <a:bodyPr>
            <a:normAutofit fontScale="92500"/>
          </a:bodyPr>
          <a:lstStyle/>
          <a:p>
            <a:pPr algn="ctr"/>
            <a:endParaRPr lang="en-US" dirty="0" smtClean="0"/>
          </a:p>
          <a:p>
            <a:pPr algn="ctr"/>
            <a:endParaRPr lang="en-US" dirty="0" smtClean="0"/>
          </a:p>
          <a:p>
            <a:pPr algn="ctr"/>
            <a:r>
              <a:rPr lang="en-US" dirty="0" smtClean="0"/>
              <a:t>By </a:t>
            </a:r>
            <a:r>
              <a:rPr lang="en-US" dirty="0" err="1" smtClean="0"/>
              <a:t>Chalise</a:t>
            </a:r>
            <a:r>
              <a:rPr lang="en-US" dirty="0" smtClean="0"/>
              <a:t> Latimer and Eric Smith</a:t>
            </a:r>
          </a:p>
          <a:p>
            <a:pPr algn="ctr"/>
            <a:r>
              <a:rPr lang="en-US" sz="1200" dirty="0" smtClean="0"/>
              <a:t>Ms. Latimer is …Mr. Smith is a second year law student at the University of Maryland.</a:t>
            </a:r>
            <a:endParaRPr lang="en-US" sz="1200" dirty="0"/>
          </a:p>
        </p:txBody>
      </p:sp>
      <p:pic>
        <p:nvPicPr>
          <p:cNvPr id="4" name="Picture 3" descr="mcculloh street northbound from 1948.JPG"/>
          <p:cNvPicPr>
            <a:picLocks noChangeAspect="1"/>
          </p:cNvPicPr>
          <p:nvPr/>
        </p:nvPicPr>
        <p:blipFill>
          <a:blip r:embed="rId3" cstate="print"/>
          <a:stretch>
            <a:fillRect/>
          </a:stretch>
        </p:blipFill>
        <p:spPr>
          <a:xfrm>
            <a:off x="2667000" y="152400"/>
            <a:ext cx="5181600" cy="39376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Changing City</a:t>
            </a:r>
            <a:endParaRPr lang="en-US" dirty="0"/>
          </a:p>
        </p:txBody>
      </p:sp>
      <p:sp>
        <p:nvSpPr>
          <p:cNvPr id="3" name="Content Placeholder 2"/>
          <p:cNvSpPr>
            <a:spLocks noGrp="1"/>
          </p:cNvSpPr>
          <p:nvPr>
            <p:ph sz="quarter" idx="1"/>
          </p:nvPr>
        </p:nvSpPr>
        <p:spPr/>
        <p:txBody>
          <a:bodyPr/>
          <a:lstStyle/>
          <a:p>
            <a:r>
              <a:rPr lang="en-US" dirty="0" smtClean="0"/>
              <a:t>Do you think one-way or two-way streets are better for your city?</a:t>
            </a:r>
          </a:p>
          <a:p>
            <a:endParaRPr lang="en-US" dirty="0" smtClean="0"/>
          </a:p>
          <a:p>
            <a:r>
              <a:rPr lang="en-US" dirty="0" smtClean="0"/>
              <a:t>A confluence of factors resulted in an urban movement towards the use of one-way streets beginning in the 1930s.  </a:t>
            </a:r>
          </a:p>
          <a:p>
            <a:pPr lvl="1"/>
            <a:r>
              <a:rPr lang="en-US" dirty="0" smtClean="0"/>
              <a:t>The automobile</a:t>
            </a:r>
          </a:p>
          <a:p>
            <a:pPr lvl="1"/>
            <a:r>
              <a:rPr lang="en-US" dirty="0" smtClean="0"/>
              <a:t>The traffic engineering profession</a:t>
            </a:r>
          </a:p>
          <a:p>
            <a:pPr lvl="1"/>
            <a:r>
              <a:rPr lang="en-US" dirty="0" smtClean="0"/>
              <a:t>The decline of the streetcar </a:t>
            </a:r>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Automobile</a:t>
            </a:r>
            <a:endParaRPr lang="en-US" dirty="0"/>
          </a:p>
        </p:txBody>
      </p:sp>
      <p:sp>
        <p:nvSpPr>
          <p:cNvPr id="3" name="Content Placeholder 2"/>
          <p:cNvSpPr>
            <a:spLocks noGrp="1"/>
          </p:cNvSpPr>
          <p:nvPr>
            <p:ph sz="quarter" idx="1"/>
          </p:nvPr>
        </p:nvSpPr>
        <p:spPr/>
        <p:txBody>
          <a:bodyPr/>
          <a:lstStyle/>
          <a:p>
            <a:r>
              <a:rPr lang="en-US" dirty="0" smtClean="0"/>
              <a:t>Mass production of the automobile began around 1914.</a:t>
            </a:r>
          </a:p>
          <a:p>
            <a:r>
              <a:rPr lang="en-US" dirty="0" smtClean="0"/>
              <a:t>Widespread prosperity in the 1920s led to still greater use of private cars.</a:t>
            </a:r>
          </a:p>
          <a:p>
            <a:r>
              <a:rPr lang="en-US" dirty="0" smtClean="0"/>
              <a:t>Automobile use declined during World War II with rubber and steel shortages, as well as restrictions on petroleum use.  </a:t>
            </a:r>
          </a:p>
          <a:p>
            <a:r>
              <a:rPr lang="en-US" dirty="0" smtClean="0"/>
              <a:t>Then in 1950 there were approximately forty-three million motor vehicles on the road.</a:t>
            </a:r>
          </a:p>
          <a:p>
            <a:r>
              <a:rPr lang="en-US" dirty="0" smtClean="0"/>
              <a:t>A 1955 Report to the mayor of Baltimore noted the City’s focus on “the encouragement of the automobile movement.”</a:t>
            </a:r>
          </a:p>
          <a:p>
            <a:endParaRPr lang="en-US" dirty="0" smtClean="0"/>
          </a:p>
          <a:p>
            <a:endParaRPr lang="en-US"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New Profession:  Traffic Engineers</a:t>
            </a:r>
            <a:endParaRPr lang="en-US" dirty="0"/>
          </a:p>
        </p:txBody>
      </p:sp>
      <p:sp>
        <p:nvSpPr>
          <p:cNvPr id="3" name="Content Placeholder 2"/>
          <p:cNvSpPr>
            <a:spLocks noGrp="1"/>
          </p:cNvSpPr>
          <p:nvPr>
            <p:ph sz="quarter" idx="1"/>
          </p:nvPr>
        </p:nvSpPr>
        <p:spPr/>
        <p:txBody>
          <a:bodyPr/>
          <a:lstStyle/>
          <a:p>
            <a:r>
              <a:rPr lang="en-US" dirty="0" smtClean="0"/>
              <a:t>Traffic engineering began in the 1920s, became common in the 1930s and by 1950 was playing a major role in American cities. </a:t>
            </a:r>
          </a:p>
          <a:p>
            <a:r>
              <a:rPr lang="en-US" dirty="0" smtClean="0"/>
              <a:t>Gained significant influence in the use of the police power, which gives local governments the authority to control the use of the streets, subject only to the requirements that they be reasonable, uniform in operation, non-discriminatory, and definite and certain in terms and meaning.</a:t>
            </a:r>
          </a:p>
          <a:p>
            <a:r>
              <a:rPr lang="en-US" dirty="0" smtClean="0"/>
              <a:t>Primary goal:  developing efficient road systems</a:t>
            </a:r>
          </a:p>
          <a:p>
            <a:pPr lvl="1"/>
            <a:r>
              <a:rPr lang="en-US" dirty="0" smtClean="0"/>
              <a:t>Accomplished by regulating parking, signage, traffic lights, and the direction of vehicular traffic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New Profession:  Traffic Engineers</a:t>
            </a:r>
            <a:endParaRPr lang="en-US" dirty="0"/>
          </a:p>
        </p:txBody>
      </p:sp>
      <p:sp>
        <p:nvSpPr>
          <p:cNvPr id="3" name="Content Placeholder 2"/>
          <p:cNvSpPr>
            <a:spLocks noGrp="1"/>
          </p:cNvSpPr>
          <p:nvPr>
            <p:ph sz="quarter" idx="1"/>
          </p:nvPr>
        </p:nvSpPr>
        <p:spPr/>
        <p:txBody>
          <a:bodyPr/>
          <a:lstStyle/>
          <a:p>
            <a:r>
              <a:rPr lang="en-US" dirty="0" smtClean="0"/>
              <a:t>In the middle of the 20</a:t>
            </a:r>
            <a:r>
              <a:rPr lang="en-US" baseline="30000" dirty="0" smtClean="0"/>
              <a:t>th</a:t>
            </a:r>
            <a:r>
              <a:rPr lang="en-US" dirty="0" smtClean="0"/>
              <a:t> Century, the use of one-way streets was held to be “one of the most effective means of providing greater capacity for traffic movement on an existing street system.”</a:t>
            </a:r>
          </a:p>
          <a:p>
            <a:r>
              <a:rPr lang="en-US" dirty="0" smtClean="0"/>
              <a:t>Immediate relief with relatively low costs – efficient.</a:t>
            </a:r>
          </a:p>
          <a:p>
            <a:endParaRPr lang="en-US" dirty="0"/>
          </a:p>
        </p:txBody>
      </p:sp>
      <p:pic>
        <p:nvPicPr>
          <p:cNvPr id="5" name="Content Placeholder 4" descr="cloverleaf.JPG"/>
          <p:cNvPicPr>
            <a:picLocks noGrp="1" noChangeAspect="1"/>
          </p:cNvPicPr>
          <p:nvPr>
            <p:ph sz="quarter" idx="2"/>
          </p:nvPr>
        </p:nvPicPr>
        <p:blipFill>
          <a:blip r:embed="rId3" cstate="print"/>
          <a:stretch>
            <a:fillRect/>
          </a:stretch>
        </p:blipFill>
        <p:spPr>
          <a:xfrm>
            <a:off x="4270375" y="2286000"/>
            <a:ext cx="4180398" cy="284464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Decline of The Streetcar</a:t>
            </a:r>
            <a:endParaRPr lang="en-US" dirty="0"/>
          </a:p>
        </p:txBody>
      </p:sp>
      <p:sp>
        <p:nvSpPr>
          <p:cNvPr id="3" name="Content Placeholder 2"/>
          <p:cNvSpPr>
            <a:spLocks noGrp="1"/>
          </p:cNvSpPr>
          <p:nvPr>
            <p:ph sz="quarter" idx="1"/>
          </p:nvPr>
        </p:nvSpPr>
        <p:spPr/>
        <p:txBody>
          <a:bodyPr/>
          <a:lstStyle/>
          <a:p>
            <a:r>
              <a:rPr lang="en-US" dirty="0" smtClean="0"/>
              <a:t>Streetcars had to be removed to allow for one-way streets.  </a:t>
            </a:r>
          </a:p>
          <a:p>
            <a:r>
              <a:rPr lang="en-US" dirty="0" smtClean="0"/>
              <a:t>In 1944 National City Lines, owned by General Motors, Standard Oil, and Firestone Tire and Rubber purchased their first stake in the Baltimore Transit Company.  </a:t>
            </a:r>
          </a:p>
          <a:p>
            <a:r>
              <a:rPr lang="en-US" dirty="0" smtClean="0"/>
              <a:t>NCL eventually took full control of BTC, and promoted the elimination of streetcars and conversion to one-way streets to reduce traffic congestion, a primary goal of traffic engineers at the time.  </a:t>
            </a:r>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Decline of The Streetcar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Baltimore had been a forerunner in public transportation and streetcar use.</a:t>
            </a:r>
          </a:p>
          <a:p>
            <a:r>
              <a:rPr lang="en-US" dirty="0" smtClean="0"/>
              <a:t>In 1970, the Baltimore Transit Company would follow other urban transit companies in a switch to taxpayer subsidized government funding, becoming the Maryland Transit Administration.  </a:t>
            </a:r>
          </a:p>
          <a:p>
            <a:pPr>
              <a:buNone/>
            </a:pPr>
            <a:r>
              <a:rPr lang="en-US" dirty="0" smtClean="0"/>
              <a:t> </a:t>
            </a:r>
            <a:endParaRPr lang="en-US" dirty="0"/>
          </a:p>
        </p:txBody>
      </p:sp>
      <p:pic>
        <p:nvPicPr>
          <p:cNvPr id="5" name="Content Placeholder 4" descr="BaltimoreStreetcar.jpg"/>
          <p:cNvPicPr>
            <a:picLocks noGrp="1" noChangeAspect="1"/>
          </p:cNvPicPr>
          <p:nvPr>
            <p:ph sz="quarter" idx="2"/>
          </p:nvPr>
        </p:nvPicPr>
        <p:blipFill>
          <a:blip r:embed="rId3" cstate="print"/>
          <a:stretch>
            <a:fillRect/>
          </a:stretch>
        </p:blipFill>
        <p:spPr>
          <a:xfrm>
            <a:off x="4270375" y="2010507"/>
            <a:ext cx="3657600" cy="375138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Conversion to One-Way Streets</a:t>
            </a:r>
            <a:endParaRPr lang="en-US" dirty="0"/>
          </a:p>
        </p:txBody>
      </p:sp>
      <p:sp>
        <p:nvSpPr>
          <p:cNvPr id="3" name="Content Placeholder 2"/>
          <p:cNvSpPr>
            <a:spLocks noGrp="1"/>
          </p:cNvSpPr>
          <p:nvPr>
            <p:ph sz="quarter" idx="1"/>
          </p:nvPr>
        </p:nvSpPr>
        <p:spPr/>
        <p:txBody>
          <a:bodyPr/>
          <a:lstStyle/>
          <a:p>
            <a:r>
              <a:rPr lang="en-US" dirty="0" smtClean="0"/>
              <a:t>Along with increasing automobile use, traffic engineers, and transit company, came the increasing suburban population, who was more concerned with efficient movement in and out of the city than the quality of city neighborhoods.  </a:t>
            </a:r>
            <a:endParaRPr lang="en-US" dirty="0"/>
          </a:p>
        </p:txBody>
      </p:sp>
      <p:pic>
        <p:nvPicPr>
          <p:cNvPr id="5" name="Content Placeholder 4" descr="druid hill southbound.JPG"/>
          <p:cNvPicPr>
            <a:picLocks noGrp="1" noChangeAspect="1"/>
          </p:cNvPicPr>
          <p:nvPr>
            <p:ph sz="quarter" idx="2"/>
          </p:nvPr>
        </p:nvPicPr>
        <p:blipFill>
          <a:blip r:embed="rId3" cstate="print"/>
          <a:stretch>
            <a:fillRect/>
          </a:stretch>
        </p:blipFill>
        <p:spPr>
          <a:xfrm>
            <a:off x="4270374" y="1828800"/>
            <a:ext cx="4220673" cy="363046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Baltimore’s New Traffic Plan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Originally proposed by Nathan L. Smith, Chief Engineer</a:t>
            </a:r>
          </a:p>
          <a:p>
            <a:r>
              <a:rPr lang="en-US" dirty="0" smtClean="0"/>
              <a:t>Also contained in a Baltimore Transit Company “Readers Digest.”</a:t>
            </a:r>
          </a:p>
          <a:p>
            <a:r>
              <a:rPr lang="en-US" dirty="0" smtClean="0"/>
              <a:t>Approved by city boards, and immediately opposed by NAACP, who proposed Eutaw Place instead.  </a:t>
            </a:r>
            <a:endParaRPr lang="en-US" dirty="0"/>
          </a:p>
        </p:txBody>
      </p:sp>
      <p:pic>
        <p:nvPicPr>
          <p:cNvPr id="5" name="Content Placeholder 4" descr="1946 Traffic Plan.JPG"/>
          <p:cNvPicPr>
            <a:picLocks noGrp="1" noChangeAspect="1"/>
          </p:cNvPicPr>
          <p:nvPr>
            <p:ph sz="quarter" idx="2"/>
          </p:nvPr>
        </p:nvPicPr>
        <p:blipFill>
          <a:blip r:embed="rId3" cstate="print"/>
          <a:stretch>
            <a:fillRect/>
          </a:stretch>
        </p:blipFill>
        <p:spPr>
          <a:xfrm>
            <a:off x="4270375" y="1973093"/>
            <a:ext cx="3657600" cy="38262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Baltimore’s New Traffic Plan</a:t>
            </a:r>
            <a:endParaRPr lang="en-US" dirty="0"/>
          </a:p>
        </p:txBody>
      </p:sp>
      <p:sp>
        <p:nvSpPr>
          <p:cNvPr id="3" name="Content Placeholder 2"/>
          <p:cNvSpPr>
            <a:spLocks noGrp="1"/>
          </p:cNvSpPr>
          <p:nvPr>
            <p:ph sz="quarter" idx="1"/>
          </p:nvPr>
        </p:nvSpPr>
        <p:spPr/>
        <p:txBody>
          <a:bodyPr/>
          <a:lstStyle/>
          <a:p>
            <a:r>
              <a:rPr lang="en-US" dirty="0" smtClean="0"/>
              <a:t>The Baltimore Sun rejoiced in response to the new traffic plan</a:t>
            </a:r>
          </a:p>
          <a:p>
            <a:r>
              <a:rPr lang="en-US" dirty="0" smtClean="0"/>
              <a:t>The Housing Authority initially opposed the plan but later retracted its objection. </a:t>
            </a:r>
          </a:p>
          <a:p>
            <a:r>
              <a:rPr lang="en-US" dirty="0" smtClean="0"/>
              <a:t>Fight between NAACP and the City</a:t>
            </a:r>
          </a:p>
          <a:p>
            <a:pPr lvl="1"/>
            <a:r>
              <a:rPr lang="en-US" dirty="0" smtClean="0"/>
              <a:t>NAACP – Addison </a:t>
            </a:r>
            <a:r>
              <a:rPr lang="en-US" dirty="0" err="1" smtClean="0"/>
              <a:t>Pinkney</a:t>
            </a:r>
            <a:r>
              <a:rPr lang="en-US" dirty="0" smtClean="0"/>
              <a:t>, Lillie M. Jackson, President and Executive Secretary in 1946, respectively.  Later Executive Secretary Milton F. Brown in 1948.  </a:t>
            </a:r>
          </a:p>
          <a:p>
            <a:pPr lvl="1"/>
            <a:r>
              <a:rPr lang="en-US" dirty="0" smtClean="0"/>
              <a:t>City – Paul Holland, Director of the Department of Public Works; Mayor Thomas </a:t>
            </a:r>
            <a:r>
              <a:rPr lang="en-US" dirty="0" err="1" smtClean="0"/>
              <a:t>D’Alesandro</a:t>
            </a:r>
            <a:r>
              <a:rPr lang="en-US" dirty="0" smtClean="0"/>
              <a:t>, Jr.; John J. Lang, Secretary Engineer of the City Planning Commission.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Baltimore’s New Traffic Plan – Proponents and Opposition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City and proponents of one-way streets argued </a:t>
            </a:r>
          </a:p>
          <a:p>
            <a:pPr lvl="1"/>
            <a:r>
              <a:rPr lang="en-US" dirty="0" smtClean="0"/>
              <a:t>Safety</a:t>
            </a:r>
          </a:p>
          <a:p>
            <a:pPr lvl="1"/>
            <a:r>
              <a:rPr lang="en-US" dirty="0" smtClean="0"/>
              <a:t>Relieve Congestion</a:t>
            </a:r>
          </a:p>
          <a:p>
            <a:pPr lvl="1"/>
            <a:r>
              <a:rPr lang="en-US" dirty="0" smtClean="0"/>
              <a:t>Less Noisy due to decreased horn-blowing</a:t>
            </a:r>
          </a:p>
          <a:p>
            <a:pPr lvl="1"/>
            <a:r>
              <a:rPr lang="en-US" dirty="0" smtClean="0"/>
              <a:t>Increased value</a:t>
            </a:r>
          </a:p>
          <a:p>
            <a:pPr lvl="1"/>
            <a:r>
              <a:rPr lang="en-US" dirty="0" smtClean="0"/>
              <a:t>Lower accident rates for vehicles and pedestrians</a:t>
            </a:r>
          </a:p>
          <a:p>
            <a:pPr lvl="1"/>
            <a:r>
              <a:rPr lang="en-US" dirty="0" smtClean="0"/>
              <a:t>The Baltimore Sun</a:t>
            </a:r>
          </a:p>
          <a:p>
            <a:pPr lvl="2"/>
            <a:r>
              <a:rPr lang="en-US" dirty="0" smtClean="0"/>
              <a:t>“boulevard”</a:t>
            </a:r>
          </a:p>
          <a:p>
            <a:r>
              <a:rPr lang="en-US" dirty="0" smtClean="0"/>
              <a:t>The NAACP and most residents argued</a:t>
            </a:r>
          </a:p>
          <a:p>
            <a:pPr lvl="1"/>
            <a:r>
              <a:rPr lang="en-US" dirty="0" smtClean="0"/>
              <a:t>Increased speed</a:t>
            </a:r>
          </a:p>
          <a:p>
            <a:pPr lvl="1"/>
            <a:r>
              <a:rPr lang="en-US" dirty="0" smtClean="0"/>
              <a:t>Increased danger to pedestrians, especially children, of which there were many in the area</a:t>
            </a:r>
          </a:p>
          <a:p>
            <a:pPr lvl="1"/>
            <a:r>
              <a:rPr lang="en-US" dirty="0" smtClean="0"/>
              <a:t>Lower value</a:t>
            </a:r>
          </a:p>
          <a:p>
            <a:pPr lvl="1"/>
            <a:r>
              <a:rPr lang="en-US" dirty="0" smtClean="0"/>
              <a:t>Noise, dirt, larger vehicles on road</a:t>
            </a:r>
          </a:p>
          <a:p>
            <a:pPr lvl="1"/>
            <a:r>
              <a:rPr lang="en-US" dirty="0" smtClean="0"/>
              <a:t>The Baltimore Afro-American</a:t>
            </a:r>
          </a:p>
          <a:p>
            <a:pPr lvl="2"/>
            <a:r>
              <a:rPr lang="en-US" dirty="0" smtClean="0"/>
              <a:t>“Speedway”</a:t>
            </a:r>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a:t>Introduction</a:t>
            </a:r>
          </a:p>
        </p:txBody>
      </p:sp>
      <p:sp>
        <p:nvSpPr>
          <p:cNvPr id="17411" name="Rectangle 3"/>
          <p:cNvSpPr>
            <a:spLocks noGrp="1" noChangeArrowheads="1"/>
          </p:cNvSpPr>
          <p:nvPr>
            <p:ph type="body" idx="1"/>
          </p:nvPr>
        </p:nvSpPr>
        <p:spPr/>
        <p:txBody>
          <a:bodyPr/>
          <a:lstStyle/>
          <a:p>
            <a:r>
              <a:rPr lang="en-US"/>
              <a:t>Bigger than increase property tax on devalued real estate </a:t>
            </a:r>
          </a:p>
          <a:p>
            <a:r>
              <a:rPr lang="en-US"/>
              <a:t>Greater than children safety to and from school.</a:t>
            </a:r>
          </a:p>
          <a:p>
            <a:r>
              <a:rPr lang="en-US"/>
              <a:t>What did they think was going to happen?</a:t>
            </a:r>
          </a:p>
          <a:p>
            <a:r>
              <a:rPr lang="en-US"/>
              <a:t>Collective effort for the Chissell Case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children on division street.jpg"/>
          <p:cNvPicPr>
            <a:picLocks noGrp="1" noChangeAspect="1"/>
          </p:cNvPicPr>
          <p:nvPr>
            <p:ph type="pic" idx="1"/>
          </p:nvPr>
        </p:nvPicPr>
        <p:blipFill>
          <a:blip r:embed="rId3" cstate="print"/>
          <a:srcRect l="13038" r="13038"/>
          <a:stretch>
            <a:fillRect/>
          </a:stretch>
        </p:blipFill>
        <p:spPr/>
      </p:pic>
      <p:sp>
        <p:nvSpPr>
          <p:cNvPr id="4" name="Text Placeholder 3"/>
          <p:cNvSpPr>
            <a:spLocks noGrp="1"/>
          </p:cNvSpPr>
          <p:nvPr>
            <p:ph type="body" sz="half" idx="2"/>
          </p:nvPr>
        </p:nvSpPr>
        <p:spPr/>
        <p:txBody>
          <a:bodyPr/>
          <a:lstStyle/>
          <a:p>
            <a:r>
              <a:rPr lang="en-US" dirty="0" smtClean="0"/>
              <a:t>Photo Courtesy of Enoch Pratt Free Library.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IMG00010-20101025-1742.jpg"/>
          <p:cNvPicPr>
            <a:picLocks noGrp="1" noChangeAspect="1"/>
          </p:cNvPicPr>
          <p:nvPr>
            <p:ph type="pic" idx="1"/>
          </p:nvPr>
        </p:nvPicPr>
        <p:blipFill>
          <a:blip r:embed="rId3" cstate="print"/>
          <a:srcRect l="16250" r="16250"/>
          <a:stretch>
            <a:fillRect/>
          </a:stretch>
        </p:blipFill>
        <p:spPr>
          <a:xfrm>
            <a:off x="381000" y="228600"/>
            <a:ext cx="7347373" cy="6420035"/>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IMG00014-20101025-1743.jpg"/>
          <p:cNvPicPr>
            <a:picLocks noGrp="1" noChangeAspect="1"/>
          </p:cNvPicPr>
          <p:nvPr>
            <p:ph sz="quarter" idx="1"/>
          </p:nvPr>
        </p:nvPicPr>
        <p:blipFill>
          <a:blip r:embed="rId3" cstate="print"/>
          <a:stretch>
            <a:fillRect/>
          </a:stretch>
        </p:blipFill>
        <p:spPr>
          <a:xfrm>
            <a:off x="228600" y="2133600"/>
            <a:ext cx="4064000" cy="3048000"/>
          </a:xfrm>
        </p:spPr>
      </p:pic>
      <p:pic>
        <p:nvPicPr>
          <p:cNvPr id="6" name="Content Placeholder 5" descr="IMG00015-20101025-1744.jpg"/>
          <p:cNvPicPr>
            <a:picLocks noGrp="1" noChangeAspect="1"/>
          </p:cNvPicPr>
          <p:nvPr>
            <p:ph sz="quarter" idx="2"/>
          </p:nvPr>
        </p:nvPicPr>
        <p:blipFill>
          <a:blip r:embed="rId4" cstate="print"/>
          <a:stretch>
            <a:fillRect/>
          </a:stretch>
        </p:blipFill>
        <p:spPr>
          <a:xfrm>
            <a:off x="4495800" y="2133600"/>
            <a:ext cx="4064000" cy="304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Case</a:t>
            </a:r>
            <a:endParaRPr lang="en-US" dirty="0"/>
          </a:p>
        </p:txBody>
      </p:sp>
      <p:sp>
        <p:nvSpPr>
          <p:cNvPr id="3" name="Content Placeholder 2"/>
          <p:cNvSpPr>
            <a:spLocks noGrp="1"/>
          </p:cNvSpPr>
          <p:nvPr>
            <p:ph sz="quarter" idx="1"/>
          </p:nvPr>
        </p:nvSpPr>
        <p:spPr/>
        <p:txBody>
          <a:bodyPr/>
          <a:lstStyle/>
          <a:p>
            <a:r>
              <a:rPr lang="en-US" dirty="0" smtClean="0"/>
              <a:t>Plaintiffs</a:t>
            </a:r>
          </a:p>
          <a:p>
            <a:pPr lvl="1"/>
            <a:r>
              <a:rPr lang="en-US" dirty="0" smtClean="0"/>
              <a:t>Dr. R. Garland </a:t>
            </a:r>
            <a:r>
              <a:rPr lang="en-US" dirty="0" err="1" smtClean="0"/>
              <a:t>Chissell</a:t>
            </a:r>
            <a:endParaRPr lang="en-US" dirty="0" smtClean="0"/>
          </a:p>
          <a:p>
            <a:pPr lvl="1"/>
            <a:r>
              <a:rPr lang="en-US" dirty="0" smtClean="0"/>
              <a:t>Clarence M. Mitchell, Jr.</a:t>
            </a:r>
          </a:p>
          <a:p>
            <a:pPr lvl="1"/>
            <a:r>
              <a:rPr lang="en-US" dirty="0" smtClean="0"/>
              <a:t>Juanita Jackson Mitchell</a:t>
            </a:r>
          </a:p>
          <a:p>
            <a:r>
              <a:rPr lang="en-US" dirty="0" smtClean="0"/>
              <a:t>Plaintiffs’ Attorneys</a:t>
            </a:r>
          </a:p>
          <a:p>
            <a:pPr lvl="1"/>
            <a:r>
              <a:rPr lang="en-US" dirty="0" smtClean="0"/>
              <a:t>Donald Gaines Murray</a:t>
            </a:r>
          </a:p>
          <a:p>
            <a:pPr lvl="1"/>
            <a:r>
              <a:rPr lang="en-US" dirty="0" smtClean="0"/>
              <a:t>Charles H. Houston</a:t>
            </a:r>
          </a:p>
          <a:p>
            <a:r>
              <a:rPr lang="en-US" dirty="0" smtClean="0"/>
              <a:t>Defense Attorneys</a:t>
            </a:r>
          </a:p>
          <a:p>
            <a:pPr lvl="1"/>
            <a:r>
              <a:rPr lang="en-US" dirty="0" smtClean="0"/>
              <a:t>City Solicitor Thomas N. </a:t>
            </a:r>
            <a:r>
              <a:rPr lang="en-US" dirty="0" err="1" smtClean="0"/>
              <a:t>Biddison</a:t>
            </a:r>
            <a:endParaRPr lang="en-US" dirty="0" smtClean="0"/>
          </a:p>
          <a:p>
            <a:pPr lvl="1"/>
            <a:r>
              <a:rPr lang="en-US" dirty="0" smtClean="0"/>
              <a:t>Assistant City Solicitor Hamilton </a:t>
            </a:r>
            <a:r>
              <a:rPr lang="en-US" dirty="0" err="1" smtClean="0"/>
              <a:t>O’Dunne</a:t>
            </a: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Case</a:t>
            </a:r>
            <a:endParaRPr lang="en-US" dirty="0"/>
          </a:p>
        </p:txBody>
      </p:sp>
      <p:sp>
        <p:nvSpPr>
          <p:cNvPr id="3" name="Content Placeholder 2"/>
          <p:cNvSpPr>
            <a:spLocks noGrp="1"/>
          </p:cNvSpPr>
          <p:nvPr>
            <p:ph sz="quarter" idx="1"/>
          </p:nvPr>
        </p:nvSpPr>
        <p:spPr/>
        <p:txBody>
          <a:bodyPr>
            <a:normAutofit fontScale="92500"/>
          </a:bodyPr>
          <a:lstStyle/>
          <a:p>
            <a:r>
              <a:rPr lang="en-US" dirty="0" smtClean="0"/>
              <a:t>Complaint filed in June 1948 in Baltimore City Circuit Court</a:t>
            </a:r>
          </a:p>
          <a:p>
            <a:r>
              <a:rPr lang="en-US" dirty="0" smtClean="0"/>
              <a:t>Alleged a public nuisance and a violation of the 14</a:t>
            </a:r>
            <a:r>
              <a:rPr lang="en-US" baseline="30000" dirty="0" smtClean="0"/>
              <a:t>th </a:t>
            </a:r>
            <a:r>
              <a:rPr lang="en-US" dirty="0" smtClean="0"/>
              <a:t>amendment’s equal protection clause for the change to one-way streets</a:t>
            </a:r>
          </a:p>
          <a:p>
            <a:pPr lvl="1"/>
            <a:r>
              <a:rPr lang="en-US" dirty="0" smtClean="0"/>
              <a:t>Arbitrary and capricious</a:t>
            </a:r>
          </a:p>
          <a:p>
            <a:r>
              <a:rPr lang="en-US" dirty="0" smtClean="0"/>
              <a:t>Increased tax assessments enacted prior to the conversion to one-way streets, with knowledge of the planned conversion constituted a fraud and a violation of the 14</a:t>
            </a:r>
            <a:r>
              <a:rPr lang="en-US" baseline="30000" dirty="0" smtClean="0"/>
              <a:t>th</a:t>
            </a:r>
            <a:r>
              <a:rPr lang="en-US" dirty="0" smtClean="0"/>
              <a:t> amendment’s due process clause</a:t>
            </a:r>
          </a:p>
          <a:p>
            <a:r>
              <a:rPr lang="en-US" dirty="0" smtClean="0"/>
              <a:t>Sought an injunction against enforcement of the one-way streets ordinance and against the collection of any taxes under the new assessment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R. Garland </a:t>
            </a:r>
            <a:r>
              <a:rPr lang="en-US" dirty="0" err="1" smtClean="0"/>
              <a:t>Chissell</a:t>
            </a:r>
            <a:endParaRPr lang="en-US" dirty="0"/>
          </a:p>
        </p:txBody>
      </p:sp>
      <p:sp>
        <p:nvSpPr>
          <p:cNvPr id="3" name="Content Placeholder 2"/>
          <p:cNvSpPr>
            <a:spLocks noGrp="1"/>
          </p:cNvSpPr>
          <p:nvPr>
            <p:ph sz="quarter" idx="1"/>
          </p:nvPr>
        </p:nvSpPr>
        <p:spPr/>
        <p:txBody>
          <a:bodyPr/>
          <a:lstStyle/>
          <a:p>
            <a:r>
              <a:rPr lang="en-US" dirty="0" smtClean="0"/>
              <a:t>Graduate and former professor of Virginia Normal and Collegiate Institute</a:t>
            </a:r>
          </a:p>
          <a:p>
            <a:r>
              <a:rPr lang="en-US" dirty="0" smtClean="0"/>
              <a:t>Howard University Medical School</a:t>
            </a:r>
          </a:p>
          <a:p>
            <a:r>
              <a:rPr lang="en-US" dirty="0" smtClean="0"/>
              <a:t>Chief of Staff at Provident Hospital</a:t>
            </a:r>
          </a:p>
          <a:p>
            <a:r>
              <a:rPr lang="en-US" dirty="0" smtClean="0"/>
              <a:t>1534 Druid Hill Avenue</a:t>
            </a:r>
          </a:p>
          <a:p>
            <a:endParaRPr lang="en-US" dirty="0"/>
          </a:p>
        </p:txBody>
      </p:sp>
      <p:pic>
        <p:nvPicPr>
          <p:cNvPr id="5" name="Content Placeholder 4" descr="Dr. Chissell.JPG"/>
          <p:cNvPicPr>
            <a:picLocks noGrp="1" noChangeAspect="1"/>
          </p:cNvPicPr>
          <p:nvPr>
            <p:ph sz="quarter" idx="2"/>
          </p:nvPr>
        </p:nvPicPr>
        <p:blipFill>
          <a:blip r:embed="rId3" cstate="print"/>
          <a:stretch>
            <a:fillRect/>
          </a:stretch>
        </p:blipFill>
        <p:spPr>
          <a:xfrm>
            <a:off x="4951412" y="1681162"/>
            <a:ext cx="2295525" cy="44100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algn="ctr"/>
            <a:r>
              <a:rPr lang="en-US" dirty="0"/>
              <a:t>Juanita Jackson Mitchell</a:t>
            </a:r>
          </a:p>
        </p:txBody>
      </p:sp>
      <p:sp>
        <p:nvSpPr>
          <p:cNvPr id="9221" name="Rectangle 5"/>
          <p:cNvSpPr>
            <a:spLocks noGrp="1" noChangeArrowheads="1"/>
          </p:cNvSpPr>
          <p:nvPr>
            <p:ph type="body" sz="half" idx="1"/>
          </p:nvPr>
        </p:nvSpPr>
        <p:spPr/>
        <p:txBody>
          <a:bodyPr/>
          <a:lstStyle/>
          <a:p>
            <a:r>
              <a:rPr lang="en-US" sz="2800"/>
              <a:t>1913- 1992</a:t>
            </a:r>
          </a:p>
          <a:p>
            <a:r>
              <a:rPr lang="en-US" sz="2800"/>
              <a:t>Educated in BCPS</a:t>
            </a:r>
          </a:p>
          <a:p>
            <a:r>
              <a:rPr lang="en-US" sz="2800"/>
              <a:t>Graduated from University of Maryland Law School</a:t>
            </a:r>
          </a:p>
          <a:p>
            <a:r>
              <a:rPr lang="en-US" sz="2800"/>
              <a:t>Maryland first to integrate after Brown v. Board</a:t>
            </a:r>
          </a:p>
          <a:p>
            <a:r>
              <a:rPr lang="en-US" sz="2800"/>
              <a:t>NAACP</a:t>
            </a:r>
          </a:p>
        </p:txBody>
      </p:sp>
      <p:pic>
        <p:nvPicPr>
          <p:cNvPr id="5" name="Content Placeholder 4" descr="Juanita Jackson Mitchell.jpeg"/>
          <p:cNvPicPr>
            <a:picLocks noGrp="1" noChangeAspect="1"/>
          </p:cNvPicPr>
          <p:nvPr>
            <p:ph sz="half" idx="2"/>
          </p:nvPr>
        </p:nvPicPr>
        <p:blipFill>
          <a:blip r:embed="rId3" cstate="print"/>
          <a:stretch>
            <a:fillRect/>
          </a:stretch>
        </p:blipFill>
        <p:spPr>
          <a:xfrm>
            <a:off x="5372772" y="1600200"/>
            <a:ext cx="2814394" cy="4191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pPr algn="ctr"/>
            <a:r>
              <a:rPr lang="en-US" dirty="0"/>
              <a:t>Clarence Mitchell Jr.</a:t>
            </a:r>
          </a:p>
        </p:txBody>
      </p:sp>
      <p:sp>
        <p:nvSpPr>
          <p:cNvPr id="11269" name="Rectangle 5"/>
          <p:cNvSpPr>
            <a:spLocks noGrp="1" noChangeArrowheads="1"/>
          </p:cNvSpPr>
          <p:nvPr>
            <p:ph type="body" sz="half" idx="1"/>
          </p:nvPr>
        </p:nvSpPr>
        <p:spPr/>
        <p:txBody>
          <a:bodyPr/>
          <a:lstStyle/>
          <a:p>
            <a:r>
              <a:rPr lang="en-US" sz="2800" dirty="0"/>
              <a:t>1911-1984</a:t>
            </a:r>
          </a:p>
          <a:p>
            <a:r>
              <a:rPr lang="en-US" sz="2800" dirty="0"/>
              <a:t>101</a:t>
            </a:r>
            <a:r>
              <a:rPr lang="en-US" sz="2800" baseline="30000" dirty="0"/>
              <a:t>st</a:t>
            </a:r>
            <a:r>
              <a:rPr lang="en-US" sz="2800" dirty="0"/>
              <a:t> U.S. Senator</a:t>
            </a:r>
          </a:p>
          <a:p>
            <a:r>
              <a:rPr lang="en-US" sz="2800" dirty="0"/>
              <a:t>Sunday </a:t>
            </a:r>
            <a:r>
              <a:rPr lang="en-US" sz="2800" dirty="0" err="1"/>
              <a:t>editiorial</a:t>
            </a:r>
            <a:r>
              <a:rPr lang="en-US" sz="2800" dirty="0"/>
              <a:t> </a:t>
            </a:r>
          </a:p>
          <a:p>
            <a:r>
              <a:rPr lang="en-US" sz="2800" dirty="0"/>
              <a:t>Worked for the Baltimore Afro- </a:t>
            </a:r>
            <a:r>
              <a:rPr lang="en-US" sz="2800" dirty="0" smtClean="0"/>
              <a:t>American</a:t>
            </a:r>
          </a:p>
          <a:p>
            <a:r>
              <a:rPr lang="en-US" sz="2800" dirty="0" smtClean="0"/>
              <a:t>1324 Druid Hill Avenue</a:t>
            </a:r>
            <a:endParaRPr lang="en-US" sz="2800" dirty="0"/>
          </a:p>
          <a:p>
            <a:endParaRPr lang="en-US" sz="2800" dirty="0"/>
          </a:p>
        </p:txBody>
      </p:sp>
      <p:pic>
        <p:nvPicPr>
          <p:cNvPr id="11271" name="Picture 7" descr="images-1"/>
          <p:cNvPicPr>
            <a:picLocks noGrp="1" noChangeAspect="1" noChangeArrowheads="1"/>
          </p:cNvPicPr>
          <p:nvPr>
            <p:ph sz="half" idx="2"/>
          </p:nvPr>
        </p:nvPicPr>
        <p:blipFill>
          <a:blip r:embed="rId3" cstate="print"/>
          <a:srcRect/>
          <a:stretch>
            <a:fillRect/>
          </a:stretch>
        </p:blipFill>
        <p:spPr>
          <a:xfrm>
            <a:off x="4953000" y="1676400"/>
            <a:ext cx="3436938" cy="4343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Donald Gaines Murray</a:t>
            </a:r>
            <a:endParaRPr lang="en-US" dirty="0"/>
          </a:p>
        </p:txBody>
      </p:sp>
      <p:sp>
        <p:nvSpPr>
          <p:cNvPr id="3" name="Content Placeholder 2"/>
          <p:cNvSpPr>
            <a:spLocks noGrp="1"/>
          </p:cNvSpPr>
          <p:nvPr>
            <p:ph sz="quarter" idx="1"/>
          </p:nvPr>
        </p:nvSpPr>
        <p:spPr/>
        <p:txBody>
          <a:bodyPr/>
          <a:lstStyle/>
          <a:p>
            <a:r>
              <a:rPr lang="en-US" dirty="0" smtClean="0"/>
              <a:t>Entered UMD Law in 1935.  </a:t>
            </a:r>
          </a:p>
          <a:p>
            <a:r>
              <a:rPr lang="en-US" dirty="0" smtClean="0"/>
              <a:t>Pearson v. Murray</a:t>
            </a:r>
          </a:p>
          <a:p>
            <a:r>
              <a:rPr lang="en-US" dirty="0" smtClean="0"/>
              <a:t>Law firm of Murray, Douglas, and Perkins</a:t>
            </a:r>
          </a:p>
          <a:p>
            <a:r>
              <a:rPr lang="en-US" dirty="0" smtClean="0"/>
              <a:t>Resided at 424 </a:t>
            </a:r>
            <a:r>
              <a:rPr lang="en-US" dirty="0" err="1" smtClean="0"/>
              <a:t>Watty</a:t>
            </a:r>
            <a:r>
              <a:rPr lang="en-US" dirty="0" smtClean="0"/>
              <a:t> Court</a:t>
            </a:r>
          </a:p>
          <a:p>
            <a:pPr>
              <a:buNone/>
            </a:pPr>
            <a:endParaRPr lang="en-US" dirty="0" smtClean="0"/>
          </a:p>
          <a:p>
            <a:endParaRPr lang="en-US" dirty="0"/>
          </a:p>
        </p:txBody>
      </p:sp>
      <p:pic>
        <p:nvPicPr>
          <p:cNvPr id="5" name="Content Placeholder 4" descr="dmurraypic.gif"/>
          <p:cNvPicPr>
            <a:picLocks noGrp="1" noChangeAspect="1"/>
          </p:cNvPicPr>
          <p:nvPr>
            <p:ph sz="quarter" idx="2"/>
          </p:nvPr>
        </p:nvPicPr>
        <p:blipFill>
          <a:blip r:embed="rId3" cstate="print"/>
          <a:stretch>
            <a:fillRect/>
          </a:stretch>
        </p:blipFill>
        <p:spPr>
          <a:xfrm>
            <a:off x="4389128" y="1717616"/>
            <a:ext cx="3230872" cy="460698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algn="ctr"/>
            <a:r>
              <a:rPr lang="en-US" dirty="0"/>
              <a:t>Charles Hamilton Houston</a:t>
            </a:r>
          </a:p>
        </p:txBody>
      </p:sp>
      <p:sp>
        <p:nvSpPr>
          <p:cNvPr id="13317" name="Rectangle 5"/>
          <p:cNvSpPr>
            <a:spLocks noGrp="1" noChangeArrowheads="1"/>
          </p:cNvSpPr>
          <p:nvPr>
            <p:ph type="body" sz="half" idx="1"/>
          </p:nvPr>
        </p:nvSpPr>
        <p:spPr/>
        <p:txBody>
          <a:bodyPr/>
          <a:lstStyle/>
          <a:p>
            <a:r>
              <a:rPr lang="en-US" sz="2800"/>
              <a:t>1895-1950</a:t>
            </a:r>
          </a:p>
          <a:p>
            <a:r>
              <a:rPr lang="en-US" sz="2800"/>
              <a:t>Lawyer</a:t>
            </a:r>
          </a:p>
          <a:p>
            <a:r>
              <a:rPr lang="en-US" sz="2800"/>
              <a:t>Dean of Howard University Law School</a:t>
            </a:r>
          </a:p>
          <a:p>
            <a:r>
              <a:rPr lang="en-US" sz="2800"/>
              <a:t>Part of every civil rights case. Brown v. Board</a:t>
            </a:r>
          </a:p>
          <a:p>
            <a:r>
              <a:rPr lang="en-US" sz="2800"/>
              <a:t>NAACP</a:t>
            </a:r>
          </a:p>
          <a:p>
            <a:r>
              <a:rPr lang="en-US" sz="2800"/>
              <a:t>Alpha Phi Alpha</a:t>
            </a:r>
          </a:p>
        </p:txBody>
      </p:sp>
      <p:pic>
        <p:nvPicPr>
          <p:cNvPr id="5" name="Content Placeholder 4" descr="Charles Houston.jpeg"/>
          <p:cNvPicPr>
            <a:picLocks noGrp="1" noChangeAspect="1"/>
          </p:cNvPicPr>
          <p:nvPr>
            <p:ph sz="half" idx="2"/>
          </p:nvPr>
        </p:nvPicPr>
        <p:blipFill>
          <a:blip r:embed="rId3" cstate="print"/>
          <a:stretch>
            <a:fillRect/>
          </a:stretch>
        </p:blipFill>
        <p:spPr>
          <a:xfrm>
            <a:off x="5213583" y="1905000"/>
            <a:ext cx="2930577" cy="3886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r>
              <a:rPr lang="en-US"/>
              <a:t>Plessy v. Ferguson and Shelley v. Kraemer creates a need for civil action.</a:t>
            </a:r>
          </a:p>
          <a:p>
            <a:r>
              <a:rPr lang="en-US"/>
              <a:t>If you do a basic search for the beginning of the civil rights movement you will find that the most cited point of reference is Brown v. Board. </a:t>
            </a:r>
          </a:p>
          <a:p>
            <a:r>
              <a:rPr lang="en-US"/>
              <a:t>Truman Committee on Civil Rights</a:t>
            </a:r>
          </a:p>
          <a:p>
            <a:pPr lvl="1"/>
            <a:endParaRPr lang="en-US"/>
          </a:p>
          <a:p>
            <a:pPr lvl="1"/>
            <a:endParaRPr lang="en-US"/>
          </a:p>
          <a:p>
            <a:pPr lvl="1"/>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Thomas N. </a:t>
            </a:r>
            <a:r>
              <a:rPr lang="en-US" dirty="0" err="1" smtClean="0"/>
              <a:t>Biddison</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Baltimore City Solicitor from 1947-1958 </a:t>
            </a:r>
          </a:p>
          <a:p>
            <a:r>
              <a:rPr lang="en-US" dirty="0" smtClean="0"/>
              <a:t>1924 Graduate of Baltimore City College at age of 15, Hopkins at 19, Maryland Law at 22.  </a:t>
            </a:r>
          </a:p>
          <a:p>
            <a:r>
              <a:rPr lang="en-US" dirty="0" smtClean="0"/>
              <a:t>Worked for Home Owners’ Loan Corporation, Department of Correction, and State’s Attorney before nomination as solicitor</a:t>
            </a:r>
          </a:p>
          <a:p>
            <a:r>
              <a:rPr lang="en-US" dirty="0" smtClean="0"/>
              <a:t>Declared school segregation in Baltimore unconstitutional following </a:t>
            </a:r>
            <a:r>
              <a:rPr lang="en-US" i="1" dirty="0" smtClean="0"/>
              <a:t>Brown</a:t>
            </a:r>
            <a:r>
              <a:rPr lang="en-US" dirty="0" smtClean="0"/>
              <a:t>.  </a:t>
            </a:r>
            <a:endParaRPr lang="en-US" i="1" dirty="0" smtClean="0"/>
          </a:p>
        </p:txBody>
      </p:sp>
      <p:pic>
        <p:nvPicPr>
          <p:cNvPr id="5" name="Content Placeholder 4" descr="Biddison.JPG"/>
          <p:cNvPicPr>
            <a:picLocks noGrp="1" noChangeAspect="1"/>
          </p:cNvPicPr>
          <p:nvPr>
            <p:ph sz="quarter" idx="2"/>
          </p:nvPr>
        </p:nvPicPr>
        <p:blipFill>
          <a:blip r:embed="rId3" cstate="print"/>
          <a:stretch>
            <a:fillRect/>
          </a:stretch>
        </p:blipFill>
        <p:spPr>
          <a:xfrm>
            <a:off x="4989512" y="1752600"/>
            <a:ext cx="2580102" cy="4495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a:t>Hamilton </a:t>
            </a:r>
            <a:r>
              <a:rPr lang="en-US" dirty="0" err="1"/>
              <a:t>O’Dunne</a:t>
            </a:r>
            <a:endParaRPr lang="en-US" dirty="0"/>
          </a:p>
        </p:txBody>
      </p:sp>
      <p:sp>
        <p:nvSpPr>
          <p:cNvPr id="15363" name="Rectangle 3"/>
          <p:cNvSpPr>
            <a:spLocks noGrp="1" noChangeArrowheads="1"/>
          </p:cNvSpPr>
          <p:nvPr>
            <p:ph type="body" idx="1"/>
          </p:nvPr>
        </p:nvSpPr>
        <p:spPr/>
        <p:txBody>
          <a:bodyPr/>
          <a:lstStyle/>
          <a:p>
            <a:r>
              <a:rPr lang="en-US"/>
              <a:t>Baltimore city Solicitor during Chissell Case</a:t>
            </a:r>
          </a:p>
          <a:p>
            <a:r>
              <a:rPr lang="en-US"/>
              <a:t>2</a:t>
            </a:r>
            <a:r>
              <a:rPr lang="en-US" baseline="30000"/>
              <a:t>nd</a:t>
            </a:r>
            <a:r>
              <a:rPr lang="en-US"/>
              <a:t> Vice President of Bar Association of Baltimore City circa 1960</a:t>
            </a:r>
          </a:p>
          <a:p>
            <a:r>
              <a:rPr lang="en-US"/>
              <a:t>1945-46 November Special Sessions Maryland House of Delegates rep Baltimore City (D)</a:t>
            </a: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Case – Circuit Court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Demurrer filed in late June, overruled</a:t>
            </a:r>
          </a:p>
          <a:p>
            <a:r>
              <a:rPr lang="en-US" dirty="0" smtClean="0"/>
              <a:t>Trial in Baltimore City Circuit Court</a:t>
            </a:r>
          </a:p>
          <a:p>
            <a:pPr lvl="1"/>
            <a:r>
              <a:rPr lang="en-US" dirty="0" smtClean="0"/>
              <a:t>Opinion by Judge Paul E. Mason filed on Jan. 21, 1949</a:t>
            </a:r>
          </a:p>
          <a:p>
            <a:r>
              <a:rPr lang="en-US" dirty="0" smtClean="0"/>
              <a:t>The trial court finds that there will be an increase in traffic and possible hazards to residents</a:t>
            </a:r>
          </a:p>
          <a:p>
            <a:r>
              <a:rPr lang="en-US" dirty="0" smtClean="0"/>
              <a:t>Still, Judge Mason defers to legislative judgment with regards to the street conversion in the absence of an actual taking or destruction of Plaintiffs’ property</a:t>
            </a:r>
          </a:p>
          <a:p>
            <a:r>
              <a:rPr lang="en-US" dirty="0" smtClean="0"/>
              <a:t>Tax assessments were increased in accordance with a statutory scheme and plaintiffs had an alternative remedy in an appeal to the Board of Municipal and Zoning Appeals</a:t>
            </a:r>
          </a:p>
          <a:p>
            <a:endParaRPr lang="en-US" dirty="0" smtClean="0"/>
          </a:p>
          <a:p>
            <a:endParaRPr lang="en-US" dirty="0" smtClean="0"/>
          </a:p>
          <a:p>
            <a:endParaRPr lang="en-US" dirty="0" smtClean="0"/>
          </a:p>
          <a:p>
            <a:pPr lvl="1"/>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 Maryland Court of Appeals</a:t>
            </a:r>
            <a:endParaRPr lang="en-US" dirty="0"/>
          </a:p>
        </p:txBody>
      </p:sp>
      <p:sp>
        <p:nvSpPr>
          <p:cNvPr id="3" name="Content Placeholder 2"/>
          <p:cNvSpPr>
            <a:spLocks noGrp="1"/>
          </p:cNvSpPr>
          <p:nvPr>
            <p:ph sz="quarter" idx="1"/>
          </p:nvPr>
        </p:nvSpPr>
        <p:spPr/>
        <p:txBody>
          <a:bodyPr>
            <a:normAutofit/>
          </a:bodyPr>
          <a:lstStyle/>
          <a:p>
            <a:r>
              <a:rPr lang="en-US" dirty="0" smtClean="0"/>
              <a:t>Appeal taken Feb. 10, 1949</a:t>
            </a:r>
          </a:p>
          <a:p>
            <a:r>
              <a:rPr lang="en-US" dirty="0" smtClean="0"/>
              <a:t>The City continued installing traffic lights and making other street improvements.  </a:t>
            </a:r>
          </a:p>
          <a:p>
            <a:pPr lvl="1"/>
            <a:r>
              <a:rPr lang="en-US" dirty="0" smtClean="0"/>
              <a:t>Clarence Mitchell had sent a letter on Feb. 3 to the Police Commissioner notifying him of intention to appeal</a:t>
            </a:r>
          </a:p>
          <a:p>
            <a:pPr lvl="1"/>
            <a:r>
              <a:rPr lang="en-US" dirty="0" smtClean="0"/>
              <a:t>Police Commissioner asked </a:t>
            </a:r>
            <a:r>
              <a:rPr lang="en-US" dirty="0" err="1" smtClean="0"/>
              <a:t>Biddison</a:t>
            </a:r>
            <a:r>
              <a:rPr lang="en-US" dirty="0" smtClean="0"/>
              <a:t> to consider the matter</a:t>
            </a:r>
          </a:p>
          <a:p>
            <a:pPr lvl="1"/>
            <a:r>
              <a:rPr lang="en-US" dirty="0" err="1" smtClean="0"/>
              <a:t>Biddison</a:t>
            </a:r>
            <a:r>
              <a:rPr lang="en-US" dirty="0" smtClean="0"/>
              <a:t> told him to continue the improvements, as he was that confident in the Court of Appeals affirming</a:t>
            </a:r>
          </a:p>
          <a:p>
            <a:r>
              <a:rPr lang="en-US" dirty="0" smtClean="0"/>
              <a:t>Opinion from the Court of Appeals filed on November 9, 1949</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Judge </a:t>
            </a:r>
            <a:r>
              <a:rPr lang="en-US" dirty="0" err="1" smtClean="0"/>
              <a:t>Markell</a:t>
            </a:r>
            <a:endParaRPr lang="en-US" dirty="0"/>
          </a:p>
        </p:txBody>
      </p:sp>
      <p:sp>
        <p:nvSpPr>
          <p:cNvPr id="3" name="Content Placeholder 2"/>
          <p:cNvSpPr>
            <a:spLocks noGrp="1"/>
          </p:cNvSpPr>
          <p:nvPr>
            <p:ph sz="quarter" idx="1"/>
          </p:nvPr>
        </p:nvSpPr>
        <p:spPr/>
        <p:txBody>
          <a:bodyPr/>
          <a:lstStyle/>
          <a:p>
            <a:r>
              <a:rPr lang="en-US" dirty="0" smtClean="0"/>
              <a:t>1882-1955</a:t>
            </a:r>
          </a:p>
          <a:p>
            <a:r>
              <a:rPr lang="en-US" dirty="0" smtClean="0"/>
              <a:t>Well respected for achievements in legal reform</a:t>
            </a:r>
          </a:p>
          <a:p>
            <a:r>
              <a:rPr lang="en-US" dirty="0" smtClean="0"/>
              <a:t>Would succeed Judge Ogle Marbury as Chief Judge of the Maryland Court of Appeals</a:t>
            </a:r>
          </a:p>
          <a:p>
            <a:r>
              <a:rPr lang="en-US" dirty="0" smtClean="0"/>
              <a:t>100 West University Parkway</a:t>
            </a:r>
          </a:p>
          <a:p>
            <a:endParaRPr lang="en-US" dirty="0" smtClean="0"/>
          </a:p>
          <a:p>
            <a:endParaRPr lang="en-US" dirty="0"/>
          </a:p>
        </p:txBody>
      </p:sp>
      <p:pic>
        <p:nvPicPr>
          <p:cNvPr id="5" name="Content Placeholder 4" descr="Judge Markell.jpg"/>
          <p:cNvPicPr>
            <a:picLocks noGrp="1" noChangeAspect="1"/>
          </p:cNvPicPr>
          <p:nvPr>
            <p:ph sz="quarter" idx="2"/>
          </p:nvPr>
        </p:nvPicPr>
        <p:blipFill>
          <a:blip r:embed="rId3" cstate="print"/>
          <a:stretch>
            <a:fillRect/>
          </a:stretch>
        </p:blipFill>
        <p:spPr>
          <a:xfrm>
            <a:off x="4324517" y="1600200"/>
            <a:ext cx="3549316"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 Maryland Court of Appeals</a:t>
            </a:r>
            <a:endParaRPr lang="en-US" dirty="0"/>
          </a:p>
        </p:txBody>
      </p:sp>
      <p:sp>
        <p:nvSpPr>
          <p:cNvPr id="3" name="Content Placeholder 2"/>
          <p:cNvSpPr>
            <a:spLocks noGrp="1"/>
          </p:cNvSpPr>
          <p:nvPr>
            <p:ph sz="quarter" idx="1"/>
          </p:nvPr>
        </p:nvSpPr>
        <p:spPr/>
        <p:txBody>
          <a:bodyPr>
            <a:normAutofit/>
          </a:bodyPr>
          <a:lstStyle/>
          <a:p>
            <a:r>
              <a:rPr lang="en-US" dirty="0" smtClean="0"/>
              <a:t>Court of Appeals affirms the decision of the Circuit Court.</a:t>
            </a:r>
          </a:p>
          <a:p>
            <a:r>
              <a:rPr lang="en-US" dirty="0" smtClean="0"/>
              <a:t>Very succinct opinion</a:t>
            </a:r>
          </a:p>
          <a:p>
            <a:r>
              <a:rPr lang="en-US" dirty="0" smtClean="0">
                <a:solidFill>
                  <a:schemeClr val="accent1"/>
                </a:solidFill>
              </a:rPr>
              <a:t>Plaintiffs argued that the City perpetrated a fraud on them by increasing their tax assessment without enacting or disclosing their intention to enact the ordinance prior to the expiration of the time to appeal the new assessments.</a:t>
            </a:r>
          </a:p>
          <a:p>
            <a:r>
              <a:rPr lang="en-US" dirty="0" smtClean="0"/>
              <a:t>Found “no indication that any ‘inside information’ was in fact concealed or withheld” in making the new tax assessments.</a:t>
            </a:r>
          </a:p>
          <a:p>
            <a:pPr lvl="1"/>
            <a:r>
              <a:rPr lang="en-US" dirty="0" smtClean="0"/>
              <a:t>Points to publications from 1945-47.  </a:t>
            </a:r>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 Maryland Court of Appeals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accent1"/>
                </a:solidFill>
              </a:rPr>
              <a:t>Plaintiffs argued the ordinance was void because the City acted </a:t>
            </a:r>
            <a:r>
              <a:rPr lang="en-US" dirty="0" err="1" smtClean="0">
                <a:solidFill>
                  <a:schemeClr val="accent1"/>
                </a:solidFill>
              </a:rPr>
              <a:t>arbitarily</a:t>
            </a:r>
            <a:r>
              <a:rPr lang="en-US" dirty="0" smtClean="0">
                <a:solidFill>
                  <a:schemeClr val="accent1"/>
                </a:solidFill>
              </a:rPr>
              <a:t>, capriciously, and </a:t>
            </a:r>
            <a:r>
              <a:rPr lang="en-US" dirty="0" err="1" smtClean="0">
                <a:solidFill>
                  <a:schemeClr val="accent1"/>
                </a:solidFill>
              </a:rPr>
              <a:t>fradulently</a:t>
            </a:r>
            <a:endParaRPr lang="en-US" dirty="0" smtClean="0">
              <a:solidFill>
                <a:schemeClr val="accent1"/>
              </a:solidFill>
            </a:endParaRPr>
          </a:p>
          <a:p>
            <a:pPr lvl="1"/>
            <a:r>
              <a:rPr lang="en-US" dirty="0" smtClean="0">
                <a:solidFill>
                  <a:schemeClr val="accent1"/>
                </a:solidFill>
              </a:rPr>
              <a:t>The city had already committed itself to enacting it, prior to the assessments, hearings, and consideration of the issue, by reason of the $400,000 expenditure on </a:t>
            </a:r>
            <a:r>
              <a:rPr lang="en-US" dirty="0" err="1" smtClean="0">
                <a:solidFill>
                  <a:schemeClr val="accent1"/>
                </a:solidFill>
              </a:rPr>
              <a:t>Auchentoroly</a:t>
            </a:r>
            <a:r>
              <a:rPr lang="en-US" dirty="0" smtClean="0">
                <a:solidFill>
                  <a:schemeClr val="accent1"/>
                </a:solidFill>
              </a:rPr>
              <a:t> cut-off completed Jan. 1948.</a:t>
            </a:r>
          </a:p>
          <a:p>
            <a:r>
              <a:rPr lang="en-US" dirty="0" smtClean="0">
                <a:solidFill>
                  <a:schemeClr val="accent1"/>
                </a:solidFill>
              </a:rPr>
              <a:t>“Plaintiffs paint , in dark colors but not with clear outlines, a picture of effects of the ordinance.”</a:t>
            </a:r>
          </a:p>
          <a:p>
            <a:r>
              <a:rPr lang="en-US" dirty="0" smtClean="0"/>
              <a:t>No actual decrease in sale prices or increase in accidents</a:t>
            </a:r>
          </a:p>
          <a:p>
            <a:r>
              <a:rPr lang="en-US" dirty="0" smtClean="0"/>
              <a:t>“Obvious Fact” – “pedestrian’s chance of survival is increased by decreasing the number of directions from which danger is to be expected.  </a:t>
            </a:r>
          </a:p>
          <a:p>
            <a:r>
              <a:rPr lang="en-US" dirty="0" smtClean="0"/>
              <a:t>The ordinance was a valid exercise of governmental power, not an invasion of property rights</a:t>
            </a:r>
          </a:p>
          <a:p>
            <a:r>
              <a:rPr lang="en-US" dirty="0" smtClean="0"/>
              <a:t>Plaintiffs had no right to a </a:t>
            </a:r>
            <a:r>
              <a:rPr lang="en-US" i="1" dirty="0" smtClean="0"/>
              <a:t>bona</a:t>
            </a:r>
            <a:r>
              <a:rPr lang="en-US" dirty="0" smtClean="0"/>
              <a:t> </a:t>
            </a:r>
            <a:r>
              <a:rPr lang="en-US" i="1" dirty="0" smtClean="0"/>
              <a:t>fide </a:t>
            </a:r>
            <a:r>
              <a:rPr lang="en-US" dirty="0" smtClean="0"/>
              <a:t>hearing with regard to legislative action by a legislative body</a:t>
            </a:r>
          </a:p>
          <a:p>
            <a:pPr lvl="1"/>
            <a:r>
              <a:rPr lang="en-US" dirty="0" smtClean="0"/>
              <a:t>“The legislature, acting within its sphere, is presumed to know the needs of the people.” </a:t>
            </a:r>
          </a:p>
          <a:p>
            <a:pPr lvl="1"/>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4" name="Content Placeholder 3" descr="IMG00086-20101029-1224.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6" name="Content Placeholder 5" descr="IMG00031-20101029-1145.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6" name="Content Placeholder 5" descr="IMG00079-20101029-1216.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a:r>
              <a:rPr lang="en-US" sz="4000" dirty="0"/>
              <a:t>Humble </a:t>
            </a:r>
            <a:r>
              <a:rPr lang="en-US" sz="4000" dirty="0" err="1"/>
              <a:t>Beginnings:The</a:t>
            </a:r>
            <a:r>
              <a:rPr lang="en-US" sz="4000" dirty="0"/>
              <a:t> Civil Rights Movement </a:t>
            </a:r>
          </a:p>
        </p:txBody>
      </p:sp>
      <p:sp>
        <p:nvSpPr>
          <p:cNvPr id="4099" name="Rectangle 3"/>
          <p:cNvSpPr>
            <a:spLocks noGrp="1" noChangeArrowheads="1"/>
          </p:cNvSpPr>
          <p:nvPr>
            <p:ph type="body" idx="1"/>
          </p:nvPr>
        </p:nvSpPr>
        <p:spPr/>
        <p:txBody>
          <a:bodyPr/>
          <a:lstStyle/>
          <a:p>
            <a:pPr>
              <a:buFontTx/>
              <a:buNone/>
            </a:pPr>
            <a:r>
              <a:rPr lang="en-US"/>
              <a:t>	</a:t>
            </a:r>
          </a:p>
          <a:p>
            <a:r>
              <a:rPr lang="en-US"/>
              <a:t>Army Desegregation- 1948</a:t>
            </a:r>
          </a:p>
          <a:p>
            <a:pPr lvl="1"/>
            <a:r>
              <a:rPr lang="en-US"/>
              <a:t>Executive order 9981 ordered by Harry S.Truman </a:t>
            </a:r>
          </a:p>
          <a:p>
            <a:pPr lvl="1"/>
            <a:r>
              <a:rPr lang="en-US"/>
              <a:t>until then black troops were mainly truck drivers and stevedores( Dockworker)</a:t>
            </a:r>
          </a:p>
          <a:p>
            <a:pPr lvl="1"/>
            <a:r>
              <a:rPr lang="en-US"/>
              <a:t>However in 1950 Korean War, servicemen fought/served in segregated units. </a:t>
            </a:r>
          </a:p>
          <a:p>
            <a:pPr>
              <a:buFontTx/>
              <a:buNone/>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6" name="Content Placeholder 5" descr="IMG00090-20101029-1230.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4" name="Content Placeholder 3" descr="IMG00092-20101029-1231.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4" name="Content Placeholder 3" descr="IMG00111-20101029-1239.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4" name="Content Placeholder 3" descr="IMG00071-20101029-1211.jpg"/>
          <p:cNvPicPr>
            <a:picLocks noGrp="1" noChangeAspect="1"/>
          </p:cNvPicPr>
          <p:nvPr>
            <p:ph sz="quarter" idx="1"/>
          </p:nvPr>
        </p:nvPicPr>
        <p:blipFill>
          <a:blip r:embed="rId3" cstate="print"/>
          <a:stretch>
            <a:fillRect/>
          </a:stretch>
        </p:blipFill>
        <p:spPr>
          <a:xfrm>
            <a:off x="941916" y="1600200"/>
            <a:ext cx="6498167" cy="487362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Neighborhood Today</a:t>
            </a:r>
            <a:endParaRPr lang="en-US" dirty="0"/>
          </a:p>
        </p:txBody>
      </p:sp>
      <p:pic>
        <p:nvPicPr>
          <p:cNvPr id="4" name="Content Placeholder 3" descr="marble hill.jpg"/>
          <p:cNvPicPr>
            <a:picLocks noGrp="1" noChangeAspect="1"/>
          </p:cNvPicPr>
          <p:nvPr>
            <p:ph sz="quarter" idx="1"/>
          </p:nvPr>
        </p:nvPicPr>
        <p:blipFill>
          <a:blip r:embed="rId3" cstate="print"/>
          <a:stretch>
            <a:fillRect/>
          </a:stretch>
        </p:blipFill>
        <p:spPr>
          <a:xfrm>
            <a:off x="1143000" y="1751012"/>
            <a:ext cx="6096000" cy="4572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One-way Streets</a:t>
            </a:r>
            <a:endParaRPr lang="en-US" dirty="0"/>
          </a:p>
        </p:txBody>
      </p:sp>
      <p:sp>
        <p:nvSpPr>
          <p:cNvPr id="3" name="Content Placeholder 2"/>
          <p:cNvSpPr>
            <a:spLocks noGrp="1"/>
          </p:cNvSpPr>
          <p:nvPr>
            <p:ph sz="quarter" idx="1"/>
          </p:nvPr>
        </p:nvSpPr>
        <p:spPr/>
        <p:txBody>
          <a:bodyPr>
            <a:normAutofit/>
          </a:bodyPr>
          <a:lstStyle/>
          <a:p>
            <a:r>
              <a:rPr lang="en-US" dirty="0" smtClean="0"/>
              <a:t>Current movement in many cities away from the use of one-way streets</a:t>
            </a:r>
          </a:p>
          <a:p>
            <a:r>
              <a:rPr lang="en-US" dirty="0" smtClean="0"/>
              <a:t>Movement towards two-way streets reflects a desire to reinvigorate our downtowns.  .</a:t>
            </a:r>
          </a:p>
          <a:p>
            <a:r>
              <a:rPr lang="en-US" dirty="0" smtClean="0"/>
              <a:t>Are two-way streets better for our downtown?</a:t>
            </a:r>
          </a:p>
          <a:p>
            <a:endParaRPr lang="en-US" dirty="0" smtClean="0"/>
          </a:p>
        </p:txBody>
      </p:sp>
      <p:pic>
        <p:nvPicPr>
          <p:cNvPr id="5" name="Content Placeholder 4" descr="IMG00045-20101029-1159.jpg"/>
          <p:cNvPicPr>
            <a:picLocks noGrp="1" noChangeAspect="1"/>
          </p:cNvPicPr>
          <p:nvPr>
            <p:ph sz="quarter" idx="2"/>
          </p:nvPr>
        </p:nvPicPr>
        <p:blipFill>
          <a:blip r:embed="rId3" cstate="print"/>
          <a:stretch>
            <a:fillRect/>
          </a:stretch>
        </p:blipFill>
        <p:spPr>
          <a:xfrm>
            <a:off x="4270375" y="1981200"/>
            <a:ext cx="4368800" cy="32766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One-way Streets</a:t>
            </a:r>
            <a:endParaRPr lang="en-US" dirty="0"/>
          </a:p>
        </p:txBody>
      </p:sp>
      <p:sp>
        <p:nvSpPr>
          <p:cNvPr id="3" name="Content Placeholder 2"/>
          <p:cNvSpPr>
            <a:spLocks noGrp="1"/>
          </p:cNvSpPr>
          <p:nvPr>
            <p:ph sz="quarter" idx="1"/>
          </p:nvPr>
        </p:nvSpPr>
        <p:spPr/>
        <p:txBody>
          <a:bodyPr>
            <a:normAutofit/>
          </a:bodyPr>
          <a:lstStyle/>
          <a:p>
            <a:r>
              <a:rPr lang="en-US" dirty="0" smtClean="0"/>
              <a:t>Empirical studies support the conclusion of the city’s experts, that one-way streets actually improve safety for both drivers and pedestrians, as well as traffic efficiency and pollution.  </a:t>
            </a:r>
          </a:p>
          <a:p>
            <a:r>
              <a:rPr lang="en-US" dirty="0" smtClean="0"/>
              <a:t>The current return to two way-streets seems to be the result of the movement from traffic engineering to urban planning.  </a:t>
            </a:r>
          </a:p>
          <a:p>
            <a:r>
              <a:rPr lang="en-US" dirty="0" smtClean="0"/>
              <a:t>A combination of one-way and two-way streets is best, considering the commercial or residential make-up of neighborhoods, and the overall traffic plan of the city, including smooth efficient flow of traffic and the use of public transportation.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a:t>
            </a:r>
            <a:endParaRPr lang="en-US" dirty="0"/>
          </a:p>
        </p:txBody>
      </p:sp>
      <p:sp>
        <p:nvSpPr>
          <p:cNvPr id="3" name="Content Placeholder 2"/>
          <p:cNvSpPr>
            <a:spLocks noGrp="1"/>
          </p:cNvSpPr>
          <p:nvPr>
            <p:ph sz="quarter" idx="1"/>
          </p:nvPr>
        </p:nvSpPr>
        <p:spPr/>
        <p:txBody>
          <a:bodyPr>
            <a:normAutofit fontScale="55000" lnSpcReduction="20000"/>
          </a:bodyPr>
          <a:lstStyle/>
          <a:p>
            <a:pPr>
              <a:buNone/>
            </a:pPr>
            <a:r>
              <a:rPr lang="en-US" dirty="0" err="1" smtClean="0"/>
              <a:t>Chissell</a:t>
            </a:r>
            <a:r>
              <a:rPr lang="en-US" dirty="0" smtClean="0"/>
              <a:t> et al. v. Mayor and City Council of Baltimore, 69 A.2d 53 (Md. 1949).   </a:t>
            </a:r>
          </a:p>
          <a:p>
            <a:pPr>
              <a:buNone/>
            </a:pPr>
            <a:r>
              <a:rPr lang="en-US" dirty="0" smtClean="0"/>
              <a:t>“Citizens Battle Speedway Plan,”  </a:t>
            </a:r>
            <a:r>
              <a:rPr lang="en-US" i="1" dirty="0" smtClean="0"/>
              <a:t>Baltimore Afro American</a:t>
            </a:r>
            <a:r>
              <a:rPr lang="en-US" dirty="0" smtClean="0"/>
              <a:t>  February  21, 1948, 1.</a:t>
            </a:r>
          </a:p>
          <a:p>
            <a:pPr>
              <a:buNone/>
            </a:pPr>
            <a:r>
              <a:rPr lang="en-US" dirty="0" smtClean="0"/>
              <a:t>“Dr. </a:t>
            </a:r>
            <a:r>
              <a:rPr lang="en-US" dirty="0" err="1" smtClean="0"/>
              <a:t>Chissell’s</a:t>
            </a:r>
            <a:r>
              <a:rPr lang="en-US" dirty="0" smtClean="0"/>
              <a:t> Services Set,” </a:t>
            </a:r>
            <a:r>
              <a:rPr lang="en-US" i="1" dirty="0" smtClean="0"/>
              <a:t>Baltimore Sun</a:t>
            </a:r>
            <a:r>
              <a:rPr lang="en-US" dirty="0" smtClean="0"/>
              <a:t>, May 18, 1964, 19. </a:t>
            </a:r>
          </a:p>
          <a:p>
            <a:pPr>
              <a:buNone/>
            </a:pPr>
            <a:r>
              <a:rPr lang="en-US" dirty="0" smtClean="0"/>
              <a:t>“Donald Gaines Murray, Sr. Dies at 72; Sued, Entered UM law School in 1935,” </a:t>
            </a:r>
            <a:r>
              <a:rPr lang="en-US" i="1" dirty="0" smtClean="0"/>
              <a:t>Baltimore Sun</a:t>
            </a:r>
            <a:r>
              <a:rPr lang="en-US" dirty="0" smtClean="0"/>
              <a:t>, April 10, 1986. </a:t>
            </a:r>
          </a:p>
          <a:p>
            <a:pPr>
              <a:buNone/>
            </a:pPr>
            <a:r>
              <a:rPr lang="en-US" dirty="0" smtClean="0"/>
              <a:t>Glazer, Aaron Michael. "Fade to Gas: The Conversion 	of Baltimore’s Mass-Transit System from 	</a:t>
            </a:r>
            <a:r>
              <a:rPr lang="en-US" dirty="0" err="1" smtClean="0"/>
              <a:t>Steetcars</a:t>
            </a:r>
            <a:r>
              <a:rPr lang="en-US" dirty="0" smtClean="0"/>
              <a:t> to Diesel Powered Buses."</a:t>
            </a:r>
            <a:r>
              <a:rPr lang="en-US" i="1" dirty="0" smtClean="0"/>
              <a:t>Maryland 	Historical Magazine</a:t>
            </a:r>
            <a:r>
              <a:rPr lang="en-US" dirty="0" smtClean="0"/>
              <a:t> 97, no. 3 (2002): 337-357.</a:t>
            </a:r>
          </a:p>
          <a:p>
            <a:pPr>
              <a:buNone/>
            </a:pPr>
            <a:r>
              <a:rPr lang="en-US" dirty="0" smtClean="0"/>
              <a:t>Louise Kerr, “This Week We Salute,” </a:t>
            </a:r>
            <a:r>
              <a:rPr lang="en-US" i="1" dirty="0" smtClean="0"/>
              <a:t>Baltimore Afro-American</a:t>
            </a:r>
            <a:r>
              <a:rPr lang="en-US" dirty="0" smtClean="0"/>
              <a:t>, December 8, 1944, 4.  </a:t>
            </a:r>
          </a:p>
          <a:p>
            <a:pPr>
              <a:buNone/>
            </a:pPr>
            <a:r>
              <a:rPr lang="en-US" dirty="0" smtClean="0"/>
              <a:t>“</a:t>
            </a:r>
            <a:r>
              <a:rPr lang="en-US" dirty="0" err="1" smtClean="0"/>
              <a:t>Markell</a:t>
            </a:r>
            <a:r>
              <a:rPr lang="en-US" dirty="0" smtClean="0"/>
              <a:t> Rite Will be Held Tomorrow,” </a:t>
            </a:r>
            <a:r>
              <a:rPr lang="en-US" i="1" dirty="0" smtClean="0"/>
              <a:t>Baltimore Sun</a:t>
            </a:r>
            <a:r>
              <a:rPr lang="en-US" dirty="0" smtClean="0"/>
              <a:t>, Feb 25, 1955, 38.</a:t>
            </a:r>
          </a:p>
          <a:p>
            <a:pPr>
              <a:buNone/>
            </a:pPr>
            <a:r>
              <a:rPr lang="en-US" dirty="0" smtClean="0"/>
              <a:t>“New One-Way Streets Opened,” </a:t>
            </a:r>
            <a:r>
              <a:rPr lang="en-US" i="1" dirty="0" smtClean="0"/>
              <a:t>Baltimore Sun</a:t>
            </a:r>
            <a:r>
              <a:rPr lang="en-US" dirty="0" smtClean="0"/>
              <a:t>, February 14, 1949, 24.  </a:t>
            </a:r>
          </a:p>
          <a:p>
            <a:pPr>
              <a:buNone/>
            </a:pPr>
            <a:r>
              <a:rPr lang="en-US" dirty="0" smtClean="0"/>
              <a:t>Smith, Wilbur S.  “Municipal Traffic Engineering and its Legal Implementation.”  </a:t>
            </a:r>
            <a:r>
              <a:rPr lang="en-US" i="1" dirty="0" smtClean="0"/>
              <a:t>Virginia Law Review</a:t>
            </a:r>
            <a:r>
              <a:rPr lang="en-US" dirty="0" smtClean="0"/>
              <a:t> 36, (1950): 835-848.  </a:t>
            </a:r>
          </a:p>
          <a:p>
            <a:pPr>
              <a:lnSpc>
                <a:spcPct val="80000"/>
              </a:lnSpc>
              <a:buNone/>
            </a:pPr>
            <a:r>
              <a:rPr lang="en-US" dirty="0" smtClean="0"/>
              <a:t>From Jim Crow to Civil Rights J </a:t>
            </a:r>
            <a:r>
              <a:rPr lang="en-US" dirty="0" err="1" smtClean="0"/>
              <a:t>Klarman</a:t>
            </a:r>
            <a:r>
              <a:rPr lang="en-US" dirty="0" smtClean="0"/>
              <a:t>.</a:t>
            </a:r>
          </a:p>
          <a:p>
            <a:pPr>
              <a:lnSpc>
                <a:spcPct val="80000"/>
              </a:lnSpc>
              <a:buNone/>
            </a:pPr>
            <a:r>
              <a:rPr lang="en-US" dirty="0" smtClean="0"/>
              <a:t>“the Nobel Peace Price 1950.Nobelprize.org 15 Nov 2010 </a:t>
            </a:r>
            <a:r>
              <a:rPr lang="en-US" dirty="0" smtClean="0">
                <a:hlinkClick r:id="rId3"/>
              </a:rPr>
              <a:t>http://nobelprize.org/nobel_prizes/peace/laureates/1950/</a:t>
            </a:r>
            <a:endParaRPr lang="en-US" dirty="0" smtClean="0"/>
          </a:p>
          <a:p>
            <a:pPr>
              <a:lnSpc>
                <a:spcPct val="80000"/>
              </a:lnSpc>
              <a:buNone/>
            </a:pPr>
            <a:r>
              <a:rPr lang="en-US" dirty="0" smtClean="0"/>
              <a:t>Druid Hill Park: The Heart of Historic Baltimore, Eden Unger Bowditch, Anne </a:t>
            </a:r>
            <a:r>
              <a:rPr lang="en-US" dirty="0" err="1" smtClean="0"/>
              <a:t>Draddy</a:t>
            </a:r>
            <a:r>
              <a:rPr lang="en-US" dirty="0" smtClean="0"/>
              <a:t>. P128</a:t>
            </a:r>
          </a:p>
          <a:p>
            <a:pPr>
              <a:lnSpc>
                <a:spcPct val="80000"/>
              </a:lnSpc>
              <a:buNone/>
            </a:pPr>
            <a:r>
              <a:rPr lang="en-US" dirty="0" smtClean="0">
                <a:hlinkClick r:id="rId4"/>
              </a:rPr>
              <a:t>http://www.livebaltimore.com/neighborhood/list/upton/</a:t>
            </a:r>
            <a:endParaRPr lang="en-US" dirty="0" smtClean="0"/>
          </a:p>
          <a:p>
            <a:pPr>
              <a:lnSpc>
                <a:spcPct val="80000"/>
              </a:lnSpc>
              <a:buNone/>
            </a:pPr>
            <a:r>
              <a:rPr lang="en-US" dirty="0" smtClean="0">
                <a:hlinkClick r:id="rId5"/>
              </a:rPr>
              <a:t>http://</a:t>
            </a:r>
            <a:r>
              <a:rPr lang="en-US" dirty="0" err="1" smtClean="0">
                <a:hlinkClick r:id="rId5"/>
              </a:rPr>
              <a:t>www.baltimorecity.gov</a:t>
            </a:r>
            <a:r>
              <a:rPr lang="en-US" dirty="0" smtClean="0">
                <a:hlinkClick r:id="rId5"/>
              </a:rPr>
              <a:t>/government/</a:t>
            </a:r>
            <a:r>
              <a:rPr lang="en-US" dirty="0" err="1" smtClean="0">
                <a:hlinkClick r:id="rId5"/>
              </a:rPr>
              <a:t>boardsandcommission</a:t>
            </a:r>
            <a:r>
              <a:rPr lang="en-US" dirty="0" smtClean="0">
                <a:hlinkClick r:id="rId5"/>
              </a:rPr>
              <a:t>/</a:t>
            </a:r>
            <a:r>
              <a:rPr lang="en-US" dirty="0" err="1" smtClean="0">
                <a:hlinkClick r:id="rId5"/>
              </a:rPr>
              <a:t>historicalarchecturalpreservation</a:t>
            </a:r>
            <a:r>
              <a:rPr lang="en-US" dirty="0" smtClean="0">
                <a:hlinkClick r:id="rId5"/>
              </a:rPr>
              <a:t>/</a:t>
            </a:r>
            <a:r>
              <a:rPr lang="en-US" dirty="0" err="1" smtClean="0">
                <a:hlinkClick r:id="rId5"/>
              </a:rPr>
              <a:t>historicdistrics</a:t>
            </a:r>
            <a:r>
              <a:rPr lang="en-US" dirty="0" smtClean="0">
                <a:hlinkClick r:id="rId5"/>
              </a:rPr>
              <a:t>/</a:t>
            </a:r>
            <a:r>
              <a:rPr lang="en-US" dirty="0" err="1" smtClean="0">
                <a:hlinkClick r:id="rId5"/>
              </a:rPr>
              <a:t>mapsofhistoricdistrics</a:t>
            </a:r>
            <a:r>
              <a:rPr lang="en-US" dirty="0" smtClean="0">
                <a:hlinkClick r:id="rId5"/>
              </a:rPr>
              <a:t>/</a:t>
            </a:r>
            <a:r>
              <a:rPr lang="en-US" dirty="0" err="1" smtClean="0">
                <a:hlinkClick r:id="rId5"/>
              </a:rPr>
              <a:t>upton’smarblehill</a:t>
            </a:r>
            <a:r>
              <a:rPr lang="en-US" dirty="0" smtClean="0">
                <a:hlinkClick r:id="rId5"/>
              </a:rPr>
              <a:t>(</a:t>
            </a:r>
            <a:r>
              <a:rPr lang="en-US" dirty="0" err="1" smtClean="0">
                <a:hlinkClick r:id="rId5"/>
              </a:rPr>
              <a:t>formerlyupton</a:t>
            </a:r>
            <a:r>
              <a:rPr lang="en-US" dirty="0" smtClean="0">
                <a:hlinkClick r:id="rId5"/>
              </a:rPr>
              <a:t>)</a:t>
            </a:r>
            <a:endParaRPr lang="en-US" dirty="0" smtClean="0"/>
          </a:p>
          <a:p>
            <a:pPr>
              <a:lnSpc>
                <a:spcPct val="80000"/>
              </a:lnSpc>
              <a:buNone/>
            </a:pPr>
            <a:r>
              <a:rPr lang="en-US" dirty="0" smtClean="0">
                <a:hlinkClick r:id="rId6"/>
              </a:rPr>
              <a:t>http://www.reservoirhill.net/history/history_reservoirhill/htm</a:t>
            </a:r>
            <a:endParaRPr lang="en-US" dirty="0" smtClean="0"/>
          </a:p>
          <a:p>
            <a:pPr>
              <a:buNone/>
            </a:pPr>
            <a:r>
              <a:rPr lang="en-US" dirty="0" smtClean="0"/>
              <a:t>A</a:t>
            </a:r>
            <a:r>
              <a:rPr lang="en-US" cap="small" dirty="0" smtClean="0"/>
              <a:t>ntero</a:t>
            </a:r>
            <a:r>
              <a:rPr lang="en-US" dirty="0" smtClean="0"/>
              <a:t> </a:t>
            </a:r>
            <a:r>
              <a:rPr lang="en-US" dirty="0" err="1" smtClean="0"/>
              <a:t>P</a:t>
            </a:r>
            <a:r>
              <a:rPr lang="en-US" cap="small" dirty="0" err="1" smtClean="0"/>
              <a:t>ietila</a:t>
            </a:r>
            <a:r>
              <a:rPr lang="en-US" dirty="0" smtClean="0"/>
              <a:t>, N</a:t>
            </a:r>
            <a:r>
              <a:rPr lang="en-US" cap="small" dirty="0" smtClean="0"/>
              <a:t>ot in</a:t>
            </a:r>
            <a:r>
              <a:rPr lang="en-US" dirty="0" smtClean="0"/>
              <a:t> M</a:t>
            </a:r>
            <a:r>
              <a:rPr lang="en-US" cap="small" dirty="0" smtClean="0"/>
              <a:t>y</a:t>
            </a:r>
            <a:r>
              <a:rPr lang="en-US" dirty="0" smtClean="0"/>
              <a:t> N</a:t>
            </a:r>
            <a:r>
              <a:rPr lang="en-US" cap="small" dirty="0" smtClean="0"/>
              <a:t>eighborhood</a:t>
            </a:r>
            <a:r>
              <a:rPr lang="en-US" dirty="0" smtClean="0"/>
              <a:t>:  H</a:t>
            </a:r>
            <a:r>
              <a:rPr lang="en-US" cap="small" dirty="0" smtClean="0"/>
              <a:t>ow</a:t>
            </a:r>
            <a:r>
              <a:rPr lang="en-US" dirty="0" smtClean="0"/>
              <a:t> B</a:t>
            </a:r>
            <a:r>
              <a:rPr lang="en-US" cap="small" dirty="0" smtClean="0"/>
              <a:t>igotry</a:t>
            </a:r>
            <a:r>
              <a:rPr lang="en-US" dirty="0" smtClean="0"/>
              <a:t> S</a:t>
            </a:r>
            <a:r>
              <a:rPr lang="en-US" cap="small" dirty="0" smtClean="0"/>
              <a:t>haped a</a:t>
            </a:r>
            <a:r>
              <a:rPr lang="en-US" dirty="0" smtClean="0"/>
              <a:t> G</a:t>
            </a:r>
            <a:r>
              <a:rPr lang="en-US" cap="small" dirty="0" smtClean="0"/>
              <a:t>reat</a:t>
            </a:r>
            <a:r>
              <a:rPr lang="en-US" dirty="0" smtClean="0"/>
              <a:t> A</a:t>
            </a:r>
            <a:r>
              <a:rPr lang="en-US" cap="small" dirty="0" smtClean="0"/>
              <a:t>merican</a:t>
            </a:r>
            <a:r>
              <a:rPr lang="en-US" dirty="0" smtClean="0"/>
              <a:t> C</a:t>
            </a:r>
            <a:r>
              <a:rPr lang="en-US" cap="small" dirty="0" smtClean="0"/>
              <a:t>ity</a:t>
            </a:r>
            <a:r>
              <a:rPr lang="en-US" dirty="0" smtClean="0"/>
              <a:t> 16 (Ivan R. Dee 2010)</a:t>
            </a:r>
          </a:p>
          <a:p>
            <a:pPr>
              <a:buNone/>
            </a:pP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dirty="0"/>
              <a:t>Self- Determination</a:t>
            </a:r>
          </a:p>
        </p:txBody>
      </p:sp>
      <p:sp>
        <p:nvSpPr>
          <p:cNvPr id="6147" name="Rectangle 3"/>
          <p:cNvSpPr>
            <a:spLocks noGrp="1" noChangeArrowheads="1"/>
          </p:cNvSpPr>
          <p:nvPr>
            <p:ph type="body" idx="1"/>
          </p:nvPr>
        </p:nvSpPr>
        <p:spPr/>
        <p:txBody>
          <a:bodyPr/>
          <a:lstStyle/>
          <a:p>
            <a:r>
              <a:rPr lang="en-US"/>
              <a:t>What is going on in the world </a:t>
            </a:r>
          </a:p>
          <a:p>
            <a:pPr>
              <a:buFontTx/>
              <a:buNone/>
            </a:pPr>
            <a:r>
              <a:rPr lang="en-US"/>
              <a:t>	Government/Policy</a:t>
            </a:r>
          </a:p>
          <a:p>
            <a:pPr>
              <a:buFontTx/>
              <a:buNone/>
            </a:pPr>
            <a:r>
              <a:rPr lang="en-US"/>
              <a:t>	Sports</a:t>
            </a:r>
          </a:p>
          <a:p>
            <a:pPr>
              <a:buFontTx/>
              <a:buNone/>
            </a:pPr>
            <a:r>
              <a:rPr lang="en-US"/>
              <a:t>	Literature</a:t>
            </a:r>
          </a:p>
          <a:p>
            <a:pPr>
              <a:buFontTx/>
              <a:buNone/>
            </a:pPr>
            <a:r>
              <a:rPr lang="en-US"/>
              <a:t>	Urban Studies</a:t>
            </a:r>
          </a:p>
          <a:p>
            <a:pPr>
              <a:buFontTx/>
              <a:buNone/>
            </a:pPr>
            <a:r>
              <a:rPr lang="en-US"/>
              <a:t>	Entertainment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en-US" sz="4000" dirty="0"/>
              <a:t>Progressive Action v. Progressive Party</a:t>
            </a:r>
          </a:p>
        </p:txBody>
      </p:sp>
      <p:sp>
        <p:nvSpPr>
          <p:cNvPr id="8195" name="Rectangle 3"/>
          <p:cNvSpPr>
            <a:spLocks noGrp="1" noChangeArrowheads="1"/>
          </p:cNvSpPr>
          <p:nvPr>
            <p:ph type="body" idx="1"/>
          </p:nvPr>
        </p:nvSpPr>
        <p:spPr/>
        <p:txBody>
          <a:bodyPr/>
          <a:lstStyle/>
          <a:p>
            <a:r>
              <a:rPr lang="en-US"/>
              <a:t>1945 Slum Clearance in Begins Redevelopment Commission</a:t>
            </a:r>
          </a:p>
          <a:p>
            <a:r>
              <a:rPr lang="en-US"/>
              <a:t>The plan was to make Druid Hill Park more accessible.</a:t>
            </a:r>
          </a:p>
          <a:p>
            <a:pPr lvl="1"/>
            <a:r>
              <a:rPr lang="en-US"/>
              <a:t>September 25, 1946 Minutes of meeting commission of City Plan</a:t>
            </a:r>
          </a:p>
          <a:p>
            <a:r>
              <a:rPr lang="en-US"/>
              <a:t>1946 Voters approve New Baltimore City Charter Codes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a:xfrm>
            <a:off x="381000" y="838200"/>
            <a:ext cx="8305800" cy="5287963"/>
          </a:xfrm>
        </p:spPr>
        <p:txBody>
          <a:bodyPr/>
          <a:lstStyle/>
          <a:p>
            <a:endParaRPr lang="en-US" dirty="0" smtClean="0"/>
          </a:p>
          <a:p>
            <a:r>
              <a:rPr lang="en-US" dirty="0" smtClean="0"/>
              <a:t>1946 </a:t>
            </a:r>
            <a:r>
              <a:rPr lang="en-US" dirty="0"/>
              <a:t>Maryland Congress against Discrimination meets in Baltimore</a:t>
            </a:r>
          </a:p>
          <a:p>
            <a:r>
              <a:rPr lang="en-US" dirty="0"/>
              <a:t>1947 Baltimore Plan</a:t>
            </a:r>
          </a:p>
          <a:p>
            <a:r>
              <a:rPr lang="en-US" dirty="0"/>
              <a:t>Tennis Matches of 1948</a:t>
            </a:r>
          </a:p>
          <a:p>
            <a:r>
              <a:rPr lang="en-US" dirty="0"/>
              <a:t>Decision made in University of Maryland School Nursing lawsuit. 1950</a:t>
            </a:r>
          </a:p>
          <a:p>
            <a:r>
              <a:rPr lang="en-US" dirty="0"/>
              <a:t>Juanita Jackson Mitchell Graduates from University of Maryland Law School. First African American woman to do so.</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dirty="0"/>
              <a:t>Historic Marble Hill/ Upton</a:t>
            </a:r>
          </a:p>
        </p:txBody>
      </p:sp>
      <p:sp>
        <p:nvSpPr>
          <p:cNvPr id="18435" name="Rectangle 3"/>
          <p:cNvSpPr>
            <a:spLocks noGrp="1" noChangeArrowheads="1"/>
          </p:cNvSpPr>
          <p:nvPr>
            <p:ph type="body" idx="1"/>
          </p:nvPr>
        </p:nvSpPr>
        <p:spPr/>
        <p:txBody>
          <a:bodyPr/>
          <a:lstStyle/>
          <a:p>
            <a:r>
              <a:rPr lang="en-US"/>
              <a:t>Borders</a:t>
            </a:r>
          </a:p>
          <a:p>
            <a:pPr>
              <a:buFontTx/>
              <a:buNone/>
            </a:pPr>
            <a:r>
              <a:rPr lang="en-US"/>
              <a:t>	Madison Ave, Fremont Ave, Mosher St., Hoffman St.</a:t>
            </a:r>
          </a:p>
          <a:p>
            <a:pPr>
              <a:buFontTx/>
              <a:buNone/>
            </a:pPr>
            <a:endParaRPr lang="en-US"/>
          </a:p>
          <a:p>
            <a:pPr>
              <a:buFontTx/>
              <a:buNone/>
            </a:pPr>
            <a:r>
              <a:rPr lang="en-US"/>
              <a:t>Residents: Dr.and Mrs.R.Garland Chissell, Mr. and Mrs Clarence Mitchell Jr., Thurgood Marshall, Former Baltimore City Mayor Kurt Schmoke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algn="ctr"/>
            <a:r>
              <a:rPr lang="en-US" dirty="0"/>
              <a:t>Historic Marble Hill photos</a:t>
            </a:r>
          </a:p>
        </p:txBody>
      </p:sp>
      <p:pic>
        <p:nvPicPr>
          <p:cNvPr id="4" name="Content Placeholder 3" descr="marble hill street signs.jpg"/>
          <p:cNvPicPr>
            <a:picLocks noGrp="1" noChangeAspect="1"/>
          </p:cNvPicPr>
          <p:nvPr>
            <p:ph idx="1"/>
          </p:nvPr>
        </p:nvPicPr>
        <p:blipFill>
          <a:blip r:embed="rId3" cstate="print"/>
          <a:stretch>
            <a:fillRect/>
          </a:stretch>
        </p:blipFill>
        <p:spPr>
          <a:xfrm>
            <a:off x="1143000" y="1751012"/>
            <a:ext cx="6096000"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860</TotalTime>
  <Words>2398</Words>
  <Application>Microsoft Office PowerPoint</Application>
  <PresentationFormat>On-screen Show (4:3)</PresentationFormat>
  <Paragraphs>295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Oriel</vt:lpstr>
      <vt:lpstr>Chissell et al. v. Mayor and City Council of Baltimore</vt:lpstr>
      <vt:lpstr>Introduction</vt:lpstr>
      <vt:lpstr>Slide 3</vt:lpstr>
      <vt:lpstr>Humble Beginnings:The Civil Rights Movement </vt:lpstr>
      <vt:lpstr>Self- Determination</vt:lpstr>
      <vt:lpstr>Progressive Action v. Progressive Party</vt:lpstr>
      <vt:lpstr>Slide 7</vt:lpstr>
      <vt:lpstr>Historic Marble Hill/ Upton</vt:lpstr>
      <vt:lpstr>Historic Marble Hill photos</vt:lpstr>
      <vt:lpstr>A Changing City</vt:lpstr>
      <vt:lpstr>The Automobile</vt:lpstr>
      <vt:lpstr>A New Profession:  Traffic Engineers</vt:lpstr>
      <vt:lpstr>A New Profession:  Traffic Engineers</vt:lpstr>
      <vt:lpstr>The Decline of The Streetcar</vt:lpstr>
      <vt:lpstr>The Decline of The Streetcar</vt:lpstr>
      <vt:lpstr>The Conversion to One-Way Streets</vt:lpstr>
      <vt:lpstr>Baltimore’s New Traffic Plan</vt:lpstr>
      <vt:lpstr>Baltimore’s New Traffic Plan</vt:lpstr>
      <vt:lpstr>Baltimore’s New Traffic Plan – Proponents and Opposition</vt:lpstr>
      <vt:lpstr>Slide 20</vt:lpstr>
      <vt:lpstr>Slide 21</vt:lpstr>
      <vt:lpstr>Slide 22</vt:lpstr>
      <vt:lpstr>The Case</vt:lpstr>
      <vt:lpstr>The Case</vt:lpstr>
      <vt:lpstr>Dr. R. Garland Chissell</vt:lpstr>
      <vt:lpstr>Juanita Jackson Mitchell</vt:lpstr>
      <vt:lpstr>Clarence Mitchell Jr.</vt:lpstr>
      <vt:lpstr>Donald Gaines Murray</vt:lpstr>
      <vt:lpstr>Charles Hamilton Houston</vt:lpstr>
      <vt:lpstr>Thomas N. Biddison</vt:lpstr>
      <vt:lpstr>Hamilton O’Dunne</vt:lpstr>
      <vt:lpstr>The Case – Circuit Court</vt:lpstr>
      <vt:lpstr>The Case – Maryland Court of Appeals</vt:lpstr>
      <vt:lpstr>Judge Markell</vt:lpstr>
      <vt:lpstr>The Case – Maryland Court of Appeals</vt:lpstr>
      <vt:lpstr>The Case – Maryland Court of Appeals</vt:lpstr>
      <vt:lpstr>The Neighborhood Today</vt:lpstr>
      <vt:lpstr>The Neighborhood Today</vt:lpstr>
      <vt:lpstr>The Neighborhood Today</vt:lpstr>
      <vt:lpstr>The Neighborhood Today</vt:lpstr>
      <vt:lpstr>The Neighborhood Today</vt:lpstr>
      <vt:lpstr>The Neighborhood Today</vt:lpstr>
      <vt:lpstr>The Neighborhood Today</vt:lpstr>
      <vt:lpstr>The Neighborhood Today</vt:lpstr>
      <vt:lpstr>One-way Streets</vt:lpstr>
      <vt:lpstr>One-way Streets</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Chissell et al. v. Mayor and City Council of Baltimore</dc:title>
  <dc:creator>Eric</dc:creator>
  <cp:lastModifiedBy>Eric</cp:lastModifiedBy>
  <cp:revision>85</cp:revision>
  <dcterms:created xsi:type="dcterms:W3CDTF">2010-11-12T16:48:54Z</dcterms:created>
  <dcterms:modified xsi:type="dcterms:W3CDTF">2010-11-26T19:24:44Z</dcterms:modified>
</cp:coreProperties>
</file>